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4" roundtripDataSignature="AMtx7mgPhDqG2VffbvRkU0H9PNz2V6KYB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customschemas.google.com/relationships/presentationmetadata" Target="metadata"/><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 name="Google Shape;23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 name="Google Shape;28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4" name="Google Shape;29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0" name="Google Shape;30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6" name="Google Shape;30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1" name="Google Shape;31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193c0e88de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1193c0e88de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4" name="Google Shape;32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193c0e88de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1193c0e88de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6" name="Google Shape;33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93c0e88de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1193c0e88de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8" name="Google Shape;23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8" name="Google Shape;34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4" name="Google Shape;35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0" name="Google Shape;36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6" name="Google Shape;36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2" name="Google Shape;37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8" name="Google Shape;37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4" name="Google Shape;38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0" name="Google Shape;39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6" name="Google Shape;39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2" name="Google Shape;40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193c0e88d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1193c0e88d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8" name="Google Shape;408;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6" name="Google Shape;416;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2" name="Google Shape;42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8" name="Google Shape;42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6" name="Google Shape;436;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4" name="Google Shape;444;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193c0e88de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1193c0e88de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193c0e88de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1193c0e88de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2" name="Google Shape;462;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0" name="Google Shape;470;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93c0e88de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1193c0e88de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193c0e88de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1193c0e88de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5" name="Google Shape;26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1" name="Google Shape;27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7" name="Google Shape;27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193c0e88de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1193c0e88de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 name="Shape 52"/>
        <p:cNvGrpSpPr/>
        <p:nvPr/>
      </p:nvGrpSpPr>
      <p:grpSpPr>
        <a:xfrm>
          <a:off x="0" y="0"/>
          <a:ext cx="0" cy="0"/>
          <a:chOff x="0" y="0"/>
          <a:chExt cx="0" cy="0"/>
        </a:xfrm>
      </p:grpSpPr>
      <p:pic>
        <p:nvPicPr>
          <p:cNvPr descr="\\DROBO-FS\QuickDrops\JB\PPTX NG\Droplets\LightingOverlay.png" id="53" name="Google Shape;53;p32"/>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54" name="Google Shape;54;p32"/>
          <p:cNvGrpSpPr/>
          <p:nvPr/>
        </p:nvGrpSpPr>
        <p:grpSpPr>
          <a:xfrm>
            <a:off x="0" y="0"/>
            <a:ext cx="2305051" cy="6858001"/>
            <a:chOff x="0" y="0"/>
            <a:chExt cx="2305051" cy="6858001"/>
          </a:xfrm>
        </p:grpSpPr>
        <p:sp>
          <p:nvSpPr>
            <p:cNvPr id="55" name="Google Shape;55;p32"/>
            <p:cNvSpPr/>
            <p:nvPr/>
          </p:nvSpPr>
          <p:spPr>
            <a:xfrm>
              <a:off x="1209675" y="4763"/>
              <a:ext cx="23813" cy="2181225"/>
            </a:xfrm>
            <a:prstGeom prst="rect">
              <a:avLst/>
            </a:pr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32"/>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2"/>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2"/>
            <p:cNvSpPr/>
            <p:nvPr/>
          </p:nvSpPr>
          <p:spPr>
            <a:xfrm>
              <a:off x="414338" y="9525"/>
              <a:ext cx="28575" cy="4481513"/>
            </a:xfrm>
            <a:prstGeom prst="rect">
              <a:avLst/>
            </a:pr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32"/>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32"/>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63BE5D"/>
                </a:gs>
              </a:gsLst>
              <a:lin ang="5400000" scaled="0"/>
            </a:gradFill>
            <a:ln>
              <a:noFill/>
            </a:ln>
          </p:spPr>
        </p:sp>
        <p:sp>
          <p:nvSpPr>
            <p:cNvPr id="61" name="Google Shape;61;p32"/>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63BE5D"/>
                </a:gs>
              </a:gsLst>
              <a:lin ang="5400000" scaled="0"/>
            </a:gradFill>
            <a:ln>
              <a:noFill/>
            </a:ln>
          </p:spPr>
        </p:sp>
        <p:sp>
          <p:nvSpPr>
            <p:cNvPr id="62" name="Google Shape;62;p32"/>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32"/>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63BE5D"/>
                </a:gs>
              </a:gsLst>
              <a:lin ang="5400000" scaled="0"/>
            </a:gradFill>
            <a:ln>
              <a:noFill/>
            </a:ln>
          </p:spPr>
        </p:sp>
        <p:sp>
          <p:nvSpPr>
            <p:cNvPr id="64" name="Google Shape;64;p32"/>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63BE5D"/>
                </a:gs>
              </a:gsLst>
              <a:lin ang="5400000" scaled="0"/>
            </a:gradFill>
            <a:ln>
              <a:noFill/>
            </a:ln>
          </p:spPr>
        </p:sp>
        <p:sp>
          <p:nvSpPr>
            <p:cNvPr id="65" name="Google Shape;65;p32"/>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2"/>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2"/>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63BE5D"/>
                </a:gs>
              </a:gsLst>
              <a:lin ang="5400000" scaled="0"/>
            </a:gradFill>
            <a:ln>
              <a:noFill/>
            </a:ln>
          </p:spPr>
        </p:sp>
        <p:sp>
          <p:nvSpPr>
            <p:cNvPr id="68" name="Google Shape;68;p32"/>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2"/>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63BE5D"/>
                </a:gs>
              </a:gsLst>
              <a:lin ang="5400000" scaled="0"/>
            </a:gradFill>
            <a:ln>
              <a:noFill/>
            </a:ln>
          </p:spPr>
        </p:sp>
        <p:sp>
          <p:nvSpPr>
            <p:cNvPr id="70" name="Google Shape;70;p32"/>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2"/>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2"/>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63BE5D"/>
                </a:gs>
              </a:gsLst>
              <a:lin ang="5400000" scaled="0"/>
            </a:gradFill>
            <a:ln>
              <a:noFill/>
            </a:ln>
          </p:spPr>
        </p:sp>
        <p:sp>
          <p:nvSpPr>
            <p:cNvPr id="73" name="Google Shape;73;p32"/>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2"/>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2"/>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gradFill>
              <a:gsLst>
                <a:gs pos="0">
                  <a:schemeClr val="lt2"/>
                </a:gs>
                <a:gs pos="100000">
                  <a:srgbClr val="63BE5D"/>
                </a:gs>
              </a:gsLst>
              <a:lin ang="5400000" scaled="0"/>
            </a:gradFill>
            <a:ln>
              <a:noFill/>
            </a:ln>
          </p:spPr>
        </p:sp>
        <p:sp>
          <p:nvSpPr>
            <p:cNvPr id="76" name="Google Shape;76;p32"/>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2"/>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gradFill>
              <a:gsLst>
                <a:gs pos="0">
                  <a:schemeClr val="lt2"/>
                </a:gs>
                <a:gs pos="100000">
                  <a:srgbClr val="63BE5D"/>
                </a:gs>
              </a:gsLst>
              <a:lin ang="5400000" scaled="0"/>
            </a:gradFill>
            <a:ln>
              <a:noFill/>
            </a:ln>
          </p:spPr>
        </p:sp>
        <p:sp>
          <p:nvSpPr>
            <p:cNvPr id="78" name="Google Shape;78;p32"/>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2"/>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63BE5D"/>
                </a:gs>
              </a:gsLst>
              <a:lin ang="5400000" scaled="0"/>
            </a:gradFill>
            <a:ln>
              <a:noFill/>
            </a:ln>
          </p:spPr>
        </p:sp>
        <p:sp>
          <p:nvSpPr>
            <p:cNvPr id="80" name="Google Shape;80;p32"/>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2"/>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63BE5D"/>
                </a:gs>
              </a:gsLst>
              <a:lin ang="5400000" scaled="0"/>
            </a:gradFill>
            <a:ln>
              <a:noFill/>
            </a:ln>
          </p:spPr>
        </p:sp>
        <p:sp>
          <p:nvSpPr>
            <p:cNvPr id="82" name="Google Shape;82;p32"/>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2"/>
            <p:cNvSpPr/>
            <p:nvPr/>
          </p:nvSpPr>
          <p:spPr>
            <a:xfrm>
              <a:off x="642938" y="6610350"/>
              <a:ext cx="23813" cy="242888"/>
            </a:xfrm>
            <a:prstGeom prst="rect">
              <a:avLst/>
            </a:pr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2"/>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2"/>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63BE5D"/>
                </a:gs>
              </a:gsLst>
              <a:lin ang="5400000" scaled="0"/>
            </a:gradFill>
            <a:ln>
              <a:noFill/>
            </a:ln>
          </p:spPr>
        </p:sp>
        <p:sp>
          <p:nvSpPr>
            <p:cNvPr id="86" name="Google Shape;86;p32"/>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63BE5D"/>
                </a:gs>
              </a:gsLst>
              <a:lin ang="5400000" scaled="0"/>
            </a:gradFill>
            <a:ln>
              <a:noFill/>
            </a:ln>
          </p:spPr>
        </p:sp>
        <p:sp>
          <p:nvSpPr>
            <p:cNvPr id="87" name="Google Shape;87;p32"/>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2"/>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63BE5D"/>
                </a:gs>
              </a:gsLst>
              <a:lin ang="5400000" scaled="0"/>
            </a:gradFill>
            <a:ln>
              <a:noFill/>
            </a:ln>
          </p:spPr>
        </p:sp>
        <p:sp>
          <p:nvSpPr>
            <p:cNvPr id="89" name="Google Shape;89;p32"/>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63BE5D"/>
                </a:gs>
              </a:gsLst>
              <a:lin ang="5400000" scaled="0"/>
            </a:gradFill>
            <a:ln>
              <a:noFill/>
            </a:ln>
          </p:spPr>
        </p:sp>
        <p:sp>
          <p:nvSpPr>
            <p:cNvPr id="90" name="Google Shape;90;p32"/>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2"/>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gradFill>
              <a:gsLst>
                <a:gs pos="0">
                  <a:schemeClr val="lt2"/>
                </a:gs>
                <a:gs pos="100000">
                  <a:srgbClr val="63BE5D"/>
                </a:gs>
              </a:gsLst>
              <a:lin ang="5400000" scaled="0"/>
            </a:gradFill>
            <a:ln>
              <a:noFill/>
            </a:ln>
          </p:spPr>
        </p:sp>
        <p:sp>
          <p:nvSpPr>
            <p:cNvPr id="92" name="Google Shape;92;p32"/>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32"/>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gradFill>
              <a:gsLst>
                <a:gs pos="0">
                  <a:schemeClr val="lt2"/>
                </a:gs>
                <a:gs pos="100000">
                  <a:srgbClr val="63BE5D"/>
                </a:gs>
              </a:gsLst>
              <a:lin ang="5400000" scaled="0"/>
            </a:gradFill>
            <a:ln>
              <a:noFill/>
            </a:ln>
          </p:spPr>
        </p:sp>
        <p:sp>
          <p:nvSpPr>
            <p:cNvPr id="94" name="Google Shape;94;p32"/>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2"/>
            <p:cNvSpPr/>
            <p:nvPr/>
          </p:nvSpPr>
          <p:spPr>
            <a:xfrm>
              <a:off x="1228725" y="4662488"/>
              <a:ext cx="23813" cy="2181225"/>
            </a:xfrm>
            <a:prstGeom prst="rect">
              <a:avLst/>
            </a:pr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32"/>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63BE5D"/>
                </a:gs>
              </a:gsLst>
              <a:lin ang="5400000" scaled="0"/>
            </a:gradFill>
            <a:ln>
              <a:noFill/>
            </a:ln>
          </p:spPr>
        </p:sp>
        <p:sp>
          <p:nvSpPr>
            <p:cNvPr id="97" name="Google Shape;97;p32"/>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2"/>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63BE5D"/>
                </a:gs>
              </a:gsLst>
              <a:lin ang="5400000" scaled="0"/>
            </a:gradFill>
            <a:ln>
              <a:noFill/>
            </a:ln>
          </p:spPr>
        </p:sp>
        <p:sp>
          <p:nvSpPr>
            <p:cNvPr id="99" name="Google Shape;99;p32"/>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2"/>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32"/>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63BE5D"/>
                </a:gs>
              </a:gsLst>
              <a:lin ang="5400000" scaled="0"/>
            </a:gradFill>
            <a:ln>
              <a:noFill/>
            </a:ln>
          </p:spPr>
        </p:sp>
        <p:sp>
          <p:nvSpPr>
            <p:cNvPr id="102" name="Google Shape;102;p32"/>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63BE5D"/>
                </a:gs>
              </a:gsLst>
              <a:lin ang="5400000" scaled="0"/>
            </a:gradFill>
            <a:ln>
              <a:noFill/>
            </a:ln>
          </p:spPr>
        </p:sp>
        <p:sp>
          <p:nvSpPr>
            <p:cNvPr id="103" name="Google Shape;103;p32"/>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2"/>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2"/>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63BE5D"/>
                </a:gs>
              </a:gsLst>
              <a:lin ang="5400000" scaled="0"/>
            </a:gradFill>
            <a:ln>
              <a:noFill/>
            </a:ln>
          </p:spPr>
        </p:sp>
        <p:sp>
          <p:nvSpPr>
            <p:cNvPr id="106" name="Google Shape;106;p32"/>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32"/>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63BE5D"/>
                </a:gs>
              </a:gsLst>
              <a:lin ang="5400000" scaled="0"/>
            </a:gradFill>
            <a:ln>
              <a:noFill/>
            </a:ln>
          </p:spPr>
        </p:sp>
        <p:sp>
          <p:nvSpPr>
            <p:cNvPr id="108" name="Google Shape;108;p32"/>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 name="Google Shape;109;p32"/>
          <p:cNvSpPr txBox="1"/>
          <p:nvPr>
            <p:ph type="ctrTitle"/>
          </p:nvPr>
        </p:nvSpPr>
        <p:spPr>
          <a:xfrm>
            <a:off x="1876424" y="1122363"/>
            <a:ext cx="8791575"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Twentieth Century"/>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32"/>
          <p:cNvSpPr txBox="1"/>
          <p:nvPr>
            <p:ph idx="1" type="subTitle"/>
          </p:nvPr>
        </p:nvSpPr>
        <p:spPr>
          <a:xfrm>
            <a:off x="1876424" y="3602038"/>
            <a:ext cx="8791575" cy="1655762"/>
          </a:xfrm>
          <a:prstGeom prst="rect">
            <a:avLst/>
          </a:prstGeom>
          <a:noFill/>
          <a:ln>
            <a:noFill/>
          </a:ln>
        </p:spPr>
        <p:txBody>
          <a:bodyPr anchorCtr="0" anchor="t" bIns="45700" lIns="91425" spcFirstLastPara="1" rIns="91425" wrap="square" tIns="4570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p:txBody>
      </p:sp>
      <p:sp>
        <p:nvSpPr>
          <p:cNvPr id="111" name="Google Shape;111;p32"/>
          <p:cNvSpPr txBox="1"/>
          <p:nvPr>
            <p:ph idx="10" type="dt"/>
          </p:nvPr>
        </p:nvSpPr>
        <p:spPr>
          <a:xfrm>
            <a:off x="7077511" y="5410201"/>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32"/>
          <p:cNvSpPr txBox="1"/>
          <p:nvPr>
            <p:ph idx="11" type="ftr"/>
          </p:nvPr>
        </p:nvSpPr>
        <p:spPr>
          <a:xfrm>
            <a:off x="1876424" y="5410201"/>
            <a:ext cx="5124886"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32"/>
          <p:cNvSpPr txBox="1"/>
          <p:nvPr>
            <p:ph idx="12" type="sldNum"/>
          </p:nvPr>
        </p:nvSpPr>
        <p:spPr>
          <a:xfrm>
            <a:off x="9896911" y="5410199"/>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bg"/>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65" name="Shape 165"/>
        <p:cNvGrpSpPr/>
        <p:nvPr/>
      </p:nvGrpSpPr>
      <p:grpSpPr>
        <a:xfrm>
          <a:off x="0" y="0"/>
          <a:ext cx="0" cy="0"/>
          <a:chOff x="0" y="0"/>
          <a:chExt cx="0" cy="0"/>
        </a:xfrm>
      </p:grpSpPr>
      <p:sp>
        <p:nvSpPr>
          <p:cNvPr id="166" name="Google Shape;166;p41"/>
          <p:cNvSpPr txBox="1"/>
          <p:nvPr>
            <p:ph type="title"/>
          </p:nvPr>
        </p:nvSpPr>
        <p:spPr>
          <a:xfrm>
            <a:off x="1141410" y="4304664"/>
            <a:ext cx="9912355"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41"/>
          <p:cNvSpPr/>
          <p:nvPr>
            <p:ph idx="2" type="pic"/>
          </p:nvPr>
        </p:nvSpPr>
        <p:spPr>
          <a:xfrm>
            <a:off x="1141411" y="606426"/>
            <a:ext cx="9912354" cy="3299778"/>
          </a:xfrm>
          <a:prstGeom prst="round2DiagRect">
            <a:avLst>
              <a:gd fmla="val 4860" name="adj1"/>
              <a:gd fmla="val 0" name="adj2"/>
            </a:avLst>
          </a:prstGeom>
          <a:noFill/>
          <a:ln cap="sq" cmpd="sng" w="19050">
            <a:solidFill>
              <a:srgbClr val="E7FDA3">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168" name="Google Shape;168;p41"/>
          <p:cNvSpPr txBox="1"/>
          <p:nvPr>
            <p:ph idx="1" type="body"/>
          </p:nvPr>
        </p:nvSpPr>
        <p:spPr>
          <a:xfrm>
            <a:off x="1141364" y="5124020"/>
            <a:ext cx="9910859" cy="68247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69" name="Google Shape;169;p4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4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4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bg"/>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72" name="Shape 172"/>
        <p:cNvGrpSpPr/>
        <p:nvPr/>
      </p:nvGrpSpPr>
      <p:grpSpPr>
        <a:xfrm>
          <a:off x="0" y="0"/>
          <a:ext cx="0" cy="0"/>
          <a:chOff x="0" y="0"/>
          <a:chExt cx="0" cy="0"/>
        </a:xfrm>
      </p:grpSpPr>
      <p:sp>
        <p:nvSpPr>
          <p:cNvPr id="173" name="Google Shape;173;p42"/>
          <p:cNvSpPr txBox="1"/>
          <p:nvPr>
            <p:ph type="title"/>
          </p:nvPr>
        </p:nvSpPr>
        <p:spPr>
          <a:xfrm>
            <a:off x="1141456" y="609600"/>
            <a:ext cx="9905955" cy="3429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42"/>
          <p:cNvSpPr txBox="1"/>
          <p:nvPr>
            <p:ph idx="1" type="body"/>
          </p:nvPr>
        </p:nvSpPr>
        <p:spPr>
          <a:xfrm>
            <a:off x="1141410" y="4419599"/>
            <a:ext cx="9904459" cy="1371599"/>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75" name="Google Shape;175;p4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p4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p4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bg"/>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78" name="Shape 178"/>
        <p:cNvGrpSpPr/>
        <p:nvPr/>
      </p:nvGrpSpPr>
      <p:grpSpPr>
        <a:xfrm>
          <a:off x="0" y="0"/>
          <a:ext cx="0" cy="0"/>
          <a:chOff x="0" y="0"/>
          <a:chExt cx="0" cy="0"/>
        </a:xfrm>
      </p:grpSpPr>
      <p:sp>
        <p:nvSpPr>
          <p:cNvPr id="179" name="Google Shape;179;p43"/>
          <p:cNvSpPr txBox="1"/>
          <p:nvPr>
            <p:ph type="title"/>
          </p:nvPr>
        </p:nvSpPr>
        <p:spPr>
          <a:xfrm>
            <a:off x="1446212" y="609599"/>
            <a:ext cx="9302752" cy="274842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p43"/>
          <p:cNvSpPr txBox="1"/>
          <p:nvPr>
            <p:ph idx="1" type="body"/>
          </p:nvPr>
        </p:nvSpPr>
        <p:spPr>
          <a:xfrm>
            <a:off x="1720644" y="3365557"/>
            <a:ext cx="8752299" cy="54896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1" name="Google Shape;181;p43"/>
          <p:cNvSpPr txBox="1"/>
          <p:nvPr>
            <p:ph idx="2" type="body"/>
          </p:nvPr>
        </p:nvSpPr>
        <p:spPr>
          <a:xfrm>
            <a:off x="1141411" y="4309919"/>
            <a:ext cx="9906002" cy="1489496"/>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2" name="Google Shape;182;p4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4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4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bg"/>
              <a:t>‹#›</a:t>
            </a:fld>
            <a:endParaRPr/>
          </a:p>
        </p:txBody>
      </p:sp>
      <p:sp>
        <p:nvSpPr>
          <p:cNvPr id="185" name="Google Shape;185;p43"/>
          <p:cNvSpPr txBox="1"/>
          <p:nvPr/>
        </p:nvSpPr>
        <p:spPr>
          <a:xfrm>
            <a:off x="903512" y="732394"/>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Twentieth Century"/>
              <a:buNone/>
            </a:pPr>
            <a:r>
              <a:rPr b="0" i="0" lang="bg" sz="8000" u="none" cap="none" strike="noStrike">
                <a:solidFill>
                  <a:schemeClr val="lt1"/>
                </a:solidFill>
                <a:latin typeface="Twentieth Century"/>
                <a:ea typeface="Twentieth Century"/>
                <a:cs typeface="Twentieth Century"/>
                <a:sym typeface="Twentieth Century"/>
              </a:rPr>
              <a:t>“</a:t>
            </a:r>
            <a:endParaRPr b="0" i="0" sz="1400" u="none" cap="none" strike="noStrike">
              <a:solidFill>
                <a:srgbClr val="000000"/>
              </a:solidFill>
              <a:latin typeface="Arial"/>
              <a:ea typeface="Arial"/>
              <a:cs typeface="Arial"/>
              <a:sym typeface="Arial"/>
            </a:endParaRPr>
          </a:p>
        </p:txBody>
      </p:sp>
      <p:sp>
        <p:nvSpPr>
          <p:cNvPr id="186" name="Google Shape;186;p43"/>
          <p:cNvSpPr txBox="1"/>
          <p:nvPr/>
        </p:nvSpPr>
        <p:spPr>
          <a:xfrm>
            <a:off x="10537370" y="2764972"/>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Twentieth Century"/>
              <a:buNone/>
            </a:pPr>
            <a:r>
              <a:rPr b="0" i="0" lang="bg" sz="8000" u="none" cap="none" strike="noStrike">
                <a:solidFill>
                  <a:schemeClr val="lt1"/>
                </a:solidFill>
                <a:latin typeface="Twentieth Century"/>
                <a:ea typeface="Twentieth Century"/>
                <a:cs typeface="Twentieth Century"/>
                <a:sym typeface="Twentieth Century"/>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87" name="Shape 187"/>
        <p:cNvGrpSpPr/>
        <p:nvPr/>
      </p:nvGrpSpPr>
      <p:grpSpPr>
        <a:xfrm>
          <a:off x="0" y="0"/>
          <a:ext cx="0" cy="0"/>
          <a:chOff x="0" y="0"/>
          <a:chExt cx="0" cy="0"/>
        </a:xfrm>
      </p:grpSpPr>
      <p:sp>
        <p:nvSpPr>
          <p:cNvPr id="188" name="Google Shape;188;p44"/>
          <p:cNvSpPr txBox="1"/>
          <p:nvPr>
            <p:ph type="title"/>
          </p:nvPr>
        </p:nvSpPr>
        <p:spPr>
          <a:xfrm>
            <a:off x="1141410" y="2134041"/>
            <a:ext cx="9906001"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p44"/>
          <p:cNvSpPr txBox="1"/>
          <p:nvPr>
            <p:ph idx="1" type="body"/>
          </p:nvPr>
        </p:nvSpPr>
        <p:spPr>
          <a:xfrm>
            <a:off x="1141364" y="4657655"/>
            <a:ext cx="9904505" cy="114064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90" name="Google Shape;190;p4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4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p4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bg"/>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93" name="Shape 193"/>
        <p:cNvGrpSpPr/>
        <p:nvPr/>
      </p:nvGrpSpPr>
      <p:grpSpPr>
        <a:xfrm>
          <a:off x="0" y="0"/>
          <a:ext cx="0" cy="0"/>
          <a:chOff x="0" y="0"/>
          <a:chExt cx="0" cy="0"/>
        </a:xfrm>
      </p:grpSpPr>
      <p:sp>
        <p:nvSpPr>
          <p:cNvPr id="194" name="Google Shape;194;p45"/>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 name="Google Shape;195;p45"/>
          <p:cNvSpPr txBox="1"/>
          <p:nvPr>
            <p:ph idx="1" type="body"/>
          </p:nvPr>
        </p:nvSpPr>
        <p:spPr>
          <a:xfrm>
            <a:off x="1141410" y="2674463"/>
            <a:ext cx="3196899"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96" name="Google Shape;196;p45"/>
          <p:cNvSpPr txBox="1"/>
          <p:nvPr>
            <p:ph idx="2" type="body"/>
          </p:nvPr>
        </p:nvSpPr>
        <p:spPr>
          <a:xfrm>
            <a:off x="1127918" y="3360263"/>
            <a:ext cx="3208735"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197" name="Google Shape;197;p45"/>
          <p:cNvSpPr txBox="1"/>
          <p:nvPr>
            <p:ph idx="3" type="body"/>
          </p:nvPr>
        </p:nvSpPr>
        <p:spPr>
          <a:xfrm>
            <a:off x="4514766" y="2677635"/>
            <a:ext cx="3184385"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98" name="Google Shape;198;p45"/>
          <p:cNvSpPr txBox="1"/>
          <p:nvPr>
            <p:ph idx="4" type="body"/>
          </p:nvPr>
        </p:nvSpPr>
        <p:spPr>
          <a:xfrm>
            <a:off x="4504213" y="3363435"/>
            <a:ext cx="3195830"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199" name="Google Shape;199;p45"/>
          <p:cNvSpPr txBox="1"/>
          <p:nvPr>
            <p:ph idx="5" type="body"/>
          </p:nvPr>
        </p:nvSpPr>
        <p:spPr>
          <a:xfrm>
            <a:off x="7852442" y="2674463"/>
            <a:ext cx="3194968"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0" name="Google Shape;200;p45"/>
          <p:cNvSpPr txBox="1"/>
          <p:nvPr>
            <p:ph idx="6" type="body"/>
          </p:nvPr>
        </p:nvSpPr>
        <p:spPr>
          <a:xfrm>
            <a:off x="7852442" y="3360263"/>
            <a:ext cx="3194968"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1" name="Google Shape;201;p4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 name="Google Shape;202;p4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p4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bg"/>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04" name="Shape 204"/>
        <p:cNvGrpSpPr/>
        <p:nvPr/>
      </p:nvGrpSpPr>
      <p:grpSpPr>
        <a:xfrm>
          <a:off x="0" y="0"/>
          <a:ext cx="0" cy="0"/>
          <a:chOff x="0" y="0"/>
          <a:chExt cx="0" cy="0"/>
        </a:xfrm>
      </p:grpSpPr>
      <p:sp>
        <p:nvSpPr>
          <p:cNvPr id="205" name="Google Shape;205;p46"/>
          <p:cNvSpPr txBox="1"/>
          <p:nvPr>
            <p:ph type="title"/>
          </p:nvPr>
        </p:nvSpPr>
        <p:spPr>
          <a:xfrm>
            <a:off x="1141411" y="609600"/>
            <a:ext cx="9905999"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 name="Google Shape;206;p46"/>
          <p:cNvSpPr txBox="1"/>
          <p:nvPr>
            <p:ph idx="1" type="body"/>
          </p:nvPr>
        </p:nvSpPr>
        <p:spPr>
          <a:xfrm>
            <a:off x="1141413" y="4404596"/>
            <a:ext cx="319524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7" name="Google Shape;207;p46"/>
          <p:cNvSpPr/>
          <p:nvPr>
            <p:ph idx="2" type="pic"/>
          </p:nvPr>
        </p:nvSpPr>
        <p:spPr>
          <a:xfrm>
            <a:off x="1141413" y="2666998"/>
            <a:ext cx="3195240" cy="1524000"/>
          </a:xfrm>
          <a:prstGeom prst="round2DiagRect">
            <a:avLst>
              <a:gd fmla="val 16667" name="adj1"/>
              <a:gd fmla="val 0" name="adj2"/>
            </a:avLst>
          </a:prstGeom>
          <a:noFill/>
          <a:ln cap="sq" cmpd="sng" w="19050">
            <a:solidFill>
              <a:srgbClr val="E7FDA3">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08" name="Google Shape;208;p46"/>
          <p:cNvSpPr txBox="1"/>
          <p:nvPr>
            <p:ph idx="3" type="body"/>
          </p:nvPr>
        </p:nvSpPr>
        <p:spPr>
          <a:xfrm>
            <a:off x="1141413" y="4980858"/>
            <a:ext cx="3195240" cy="817843"/>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9" name="Google Shape;209;p46"/>
          <p:cNvSpPr txBox="1"/>
          <p:nvPr>
            <p:ph idx="4" type="body"/>
          </p:nvPr>
        </p:nvSpPr>
        <p:spPr>
          <a:xfrm>
            <a:off x="4489053" y="4404596"/>
            <a:ext cx="320040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0" name="Google Shape;210;p46"/>
          <p:cNvSpPr/>
          <p:nvPr>
            <p:ph idx="5" type="pic"/>
          </p:nvPr>
        </p:nvSpPr>
        <p:spPr>
          <a:xfrm>
            <a:off x="4489053" y="2666998"/>
            <a:ext cx="3198940" cy="1524000"/>
          </a:xfrm>
          <a:prstGeom prst="round2DiagRect">
            <a:avLst>
              <a:gd fmla="val 16667" name="adj1"/>
              <a:gd fmla="val 0" name="adj2"/>
            </a:avLst>
          </a:prstGeom>
          <a:noFill/>
          <a:ln cap="sq" cmpd="sng" w="19050">
            <a:solidFill>
              <a:srgbClr val="E7FDA3">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11" name="Google Shape;211;p46"/>
          <p:cNvSpPr txBox="1"/>
          <p:nvPr>
            <p:ph idx="6" type="body"/>
          </p:nvPr>
        </p:nvSpPr>
        <p:spPr>
          <a:xfrm>
            <a:off x="4487593" y="4980857"/>
            <a:ext cx="3200400" cy="81034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2" name="Google Shape;212;p46"/>
          <p:cNvSpPr txBox="1"/>
          <p:nvPr>
            <p:ph idx="7" type="body"/>
          </p:nvPr>
        </p:nvSpPr>
        <p:spPr>
          <a:xfrm>
            <a:off x="7852567" y="4404595"/>
            <a:ext cx="3190741"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3" name="Google Shape;213;p46"/>
          <p:cNvSpPr/>
          <p:nvPr>
            <p:ph idx="8" type="pic"/>
          </p:nvPr>
        </p:nvSpPr>
        <p:spPr>
          <a:xfrm>
            <a:off x="7852442" y="2666998"/>
            <a:ext cx="3194969" cy="1524000"/>
          </a:xfrm>
          <a:prstGeom prst="round2DiagRect">
            <a:avLst>
              <a:gd fmla="val 16667" name="adj1"/>
              <a:gd fmla="val 0" name="adj2"/>
            </a:avLst>
          </a:prstGeom>
          <a:noFill/>
          <a:ln cap="sq" cmpd="sng" w="19050">
            <a:solidFill>
              <a:srgbClr val="E7FDA3">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14" name="Google Shape;214;p46"/>
          <p:cNvSpPr txBox="1"/>
          <p:nvPr>
            <p:ph idx="9" type="body"/>
          </p:nvPr>
        </p:nvSpPr>
        <p:spPr>
          <a:xfrm>
            <a:off x="7852442" y="4980854"/>
            <a:ext cx="3194968" cy="81034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5" name="Google Shape;215;p4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 name="Google Shape;216;p4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7" name="Google Shape;217;p4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bg"/>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8" name="Shape 218"/>
        <p:cNvGrpSpPr/>
        <p:nvPr/>
      </p:nvGrpSpPr>
      <p:grpSpPr>
        <a:xfrm>
          <a:off x="0" y="0"/>
          <a:ext cx="0" cy="0"/>
          <a:chOff x="0" y="0"/>
          <a:chExt cx="0" cy="0"/>
        </a:xfrm>
      </p:grpSpPr>
      <p:sp>
        <p:nvSpPr>
          <p:cNvPr id="219" name="Google Shape;219;p47"/>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0" name="Google Shape;220;p47"/>
          <p:cNvSpPr txBox="1"/>
          <p:nvPr>
            <p:ph idx="1" type="body"/>
          </p:nvPr>
        </p:nvSpPr>
        <p:spPr>
          <a:xfrm rot="5400000">
            <a:off x="4323555" y="-932655"/>
            <a:ext cx="3541714" cy="9905999"/>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1" name="Google Shape;221;p4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2" name="Google Shape;222;p4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 name="Google Shape;223;p4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bg"/>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4" name="Shape 224"/>
        <p:cNvGrpSpPr/>
        <p:nvPr/>
      </p:nvGrpSpPr>
      <p:grpSpPr>
        <a:xfrm>
          <a:off x="0" y="0"/>
          <a:ext cx="0" cy="0"/>
          <a:chOff x="0" y="0"/>
          <a:chExt cx="0" cy="0"/>
        </a:xfrm>
      </p:grpSpPr>
      <p:sp>
        <p:nvSpPr>
          <p:cNvPr id="225" name="Google Shape;225;p48"/>
          <p:cNvSpPr txBox="1"/>
          <p:nvPr>
            <p:ph type="title"/>
          </p:nvPr>
        </p:nvSpPr>
        <p:spPr>
          <a:xfrm rot="5400000">
            <a:off x="7454105" y="2197894"/>
            <a:ext cx="5181601" cy="200501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 name="Google Shape;226;p48"/>
          <p:cNvSpPr txBox="1"/>
          <p:nvPr>
            <p:ph idx="1" type="body"/>
          </p:nvPr>
        </p:nvSpPr>
        <p:spPr>
          <a:xfrm rot="5400000">
            <a:off x="2424904" y="-673895"/>
            <a:ext cx="5181601" cy="7748590"/>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7" name="Google Shape;227;p4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8" name="Google Shape;228;p4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9" name="Google Shape;229;p4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bg"/>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4" name="Shape 114"/>
        <p:cNvGrpSpPr/>
        <p:nvPr/>
      </p:nvGrpSpPr>
      <p:grpSpPr>
        <a:xfrm>
          <a:off x="0" y="0"/>
          <a:ext cx="0" cy="0"/>
          <a:chOff x="0" y="0"/>
          <a:chExt cx="0" cy="0"/>
        </a:xfrm>
      </p:grpSpPr>
      <p:sp>
        <p:nvSpPr>
          <p:cNvPr id="115" name="Google Shape;115;p33"/>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33"/>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17" name="Google Shape;117;p3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3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3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bg"/>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0" name="Shape 120"/>
        <p:cNvGrpSpPr/>
        <p:nvPr/>
      </p:nvGrpSpPr>
      <p:grpSpPr>
        <a:xfrm>
          <a:off x="0" y="0"/>
          <a:ext cx="0" cy="0"/>
          <a:chOff x="0" y="0"/>
          <a:chExt cx="0" cy="0"/>
        </a:xfrm>
      </p:grpSpPr>
      <p:sp>
        <p:nvSpPr>
          <p:cNvPr id="121" name="Google Shape;121;p34"/>
          <p:cNvSpPr txBox="1"/>
          <p:nvPr>
            <p:ph type="title"/>
          </p:nvPr>
        </p:nvSpPr>
        <p:spPr>
          <a:xfrm>
            <a:off x="1141411" y="1419226"/>
            <a:ext cx="99060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34"/>
          <p:cNvSpPr txBox="1"/>
          <p:nvPr>
            <p:ph idx="1" type="body"/>
          </p:nvPr>
        </p:nvSpPr>
        <p:spPr>
          <a:xfrm>
            <a:off x="1141411" y="4424362"/>
            <a:ext cx="9906000" cy="137477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cap="none">
                <a:solidFill>
                  <a:schemeClr val="lt1"/>
                </a:solidFill>
              </a:defRPr>
            </a:lvl1pPr>
            <a:lvl2pPr indent="-228600" lvl="1" marL="914400" algn="l">
              <a:lnSpc>
                <a:spcPct val="120000"/>
              </a:lnSpc>
              <a:spcBef>
                <a:spcPts val="500"/>
              </a:spcBef>
              <a:spcAft>
                <a:spcPts val="0"/>
              </a:spcAft>
              <a:buClr>
                <a:schemeClr val="lt1"/>
              </a:buClr>
              <a:buSzPts val="2250"/>
              <a:buNone/>
              <a:defRPr sz="1800">
                <a:solidFill>
                  <a:schemeClr val="lt1"/>
                </a:solidFill>
              </a:defRPr>
            </a:lvl2pPr>
            <a:lvl3pPr indent="-228600" lvl="2" marL="1371600" algn="l">
              <a:lnSpc>
                <a:spcPct val="120000"/>
              </a:lnSpc>
              <a:spcBef>
                <a:spcPts val="500"/>
              </a:spcBef>
              <a:spcAft>
                <a:spcPts val="0"/>
              </a:spcAft>
              <a:buClr>
                <a:schemeClr val="lt1"/>
              </a:buClr>
              <a:buSzPts val="2250"/>
              <a:buNone/>
              <a:defRPr sz="1800">
                <a:solidFill>
                  <a:schemeClr val="lt1"/>
                </a:solidFill>
              </a:defRPr>
            </a:lvl3pPr>
            <a:lvl4pPr indent="-228600" lvl="3" marL="1828800" algn="l">
              <a:lnSpc>
                <a:spcPct val="120000"/>
              </a:lnSpc>
              <a:spcBef>
                <a:spcPts val="500"/>
              </a:spcBef>
              <a:spcAft>
                <a:spcPts val="0"/>
              </a:spcAft>
              <a:buClr>
                <a:schemeClr val="lt1"/>
              </a:buClr>
              <a:buSzPts val="2000"/>
              <a:buNone/>
              <a:defRPr sz="1600">
                <a:solidFill>
                  <a:schemeClr val="lt1"/>
                </a:solidFill>
              </a:defRPr>
            </a:lvl4pPr>
            <a:lvl5pPr indent="-228600" lvl="4" marL="2286000" algn="l">
              <a:lnSpc>
                <a:spcPct val="120000"/>
              </a:lnSpc>
              <a:spcBef>
                <a:spcPts val="500"/>
              </a:spcBef>
              <a:spcAft>
                <a:spcPts val="0"/>
              </a:spcAft>
              <a:buClr>
                <a:schemeClr val="lt1"/>
              </a:buClr>
              <a:buSzPts val="2000"/>
              <a:buNone/>
              <a:defRPr sz="1600">
                <a:solidFill>
                  <a:schemeClr val="lt1"/>
                </a:solidFill>
              </a:defRPr>
            </a:lvl5pPr>
            <a:lvl6pPr indent="-228600" lvl="5" marL="2743200" algn="l">
              <a:lnSpc>
                <a:spcPct val="120000"/>
              </a:lnSpc>
              <a:spcBef>
                <a:spcPts val="500"/>
              </a:spcBef>
              <a:spcAft>
                <a:spcPts val="0"/>
              </a:spcAft>
              <a:buClr>
                <a:schemeClr val="lt1"/>
              </a:buClr>
              <a:buSzPts val="2000"/>
              <a:buNone/>
              <a:defRPr sz="1600">
                <a:solidFill>
                  <a:schemeClr val="lt1"/>
                </a:solidFill>
              </a:defRPr>
            </a:lvl6pPr>
            <a:lvl7pPr indent="-228600" lvl="6" marL="3200400" algn="l">
              <a:lnSpc>
                <a:spcPct val="120000"/>
              </a:lnSpc>
              <a:spcBef>
                <a:spcPts val="500"/>
              </a:spcBef>
              <a:spcAft>
                <a:spcPts val="0"/>
              </a:spcAft>
              <a:buClr>
                <a:schemeClr val="lt1"/>
              </a:buClr>
              <a:buSzPts val="2000"/>
              <a:buNone/>
              <a:defRPr sz="1600">
                <a:solidFill>
                  <a:schemeClr val="lt1"/>
                </a:solidFill>
              </a:defRPr>
            </a:lvl7pPr>
            <a:lvl8pPr indent="-228600" lvl="7" marL="3657600" algn="l">
              <a:lnSpc>
                <a:spcPct val="120000"/>
              </a:lnSpc>
              <a:spcBef>
                <a:spcPts val="500"/>
              </a:spcBef>
              <a:spcAft>
                <a:spcPts val="0"/>
              </a:spcAft>
              <a:buClr>
                <a:schemeClr val="lt1"/>
              </a:buClr>
              <a:buSzPts val="2000"/>
              <a:buNone/>
              <a:defRPr sz="1600">
                <a:solidFill>
                  <a:schemeClr val="lt1"/>
                </a:solidFill>
              </a:defRPr>
            </a:lvl8pPr>
            <a:lvl9pPr indent="-228600" lvl="8" marL="4114800" algn="l">
              <a:lnSpc>
                <a:spcPct val="120000"/>
              </a:lnSpc>
              <a:spcBef>
                <a:spcPts val="500"/>
              </a:spcBef>
              <a:spcAft>
                <a:spcPts val="0"/>
              </a:spcAft>
              <a:buClr>
                <a:schemeClr val="lt1"/>
              </a:buClr>
              <a:buSzPts val="2000"/>
              <a:buNone/>
              <a:defRPr sz="1600">
                <a:solidFill>
                  <a:schemeClr val="lt1"/>
                </a:solidFill>
              </a:defRPr>
            </a:lvl9pPr>
          </a:lstStyle>
          <a:p/>
        </p:txBody>
      </p:sp>
      <p:sp>
        <p:nvSpPr>
          <p:cNvPr id="123" name="Google Shape;123;p3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3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3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bg"/>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6" name="Shape 126"/>
        <p:cNvGrpSpPr/>
        <p:nvPr/>
      </p:nvGrpSpPr>
      <p:grpSpPr>
        <a:xfrm>
          <a:off x="0" y="0"/>
          <a:ext cx="0" cy="0"/>
          <a:chOff x="0" y="0"/>
          <a:chExt cx="0" cy="0"/>
        </a:xfrm>
      </p:grpSpPr>
      <p:sp>
        <p:nvSpPr>
          <p:cNvPr id="127" name="Google Shape;127;p35"/>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35"/>
          <p:cNvSpPr txBox="1"/>
          <p:nvPr>
            <p:ph idx="1" type="body"/>
          </p:nvPr>
        </p:nvSpPr>
        <p:spPr>
          <a:xfrm>
            <a:off x="1141410" y="2249486"/>
            <a:ext cx="487838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29" name="Google Shape;129;p35"/>
          <p:cNvSpPr txBox="1"/>
          <p:nvPr>
            <p:ph idx="2" type="body"/>
          </p:nvPr>
        </p:nvSpPr>
        <p:spPr>
          <a:xfrm>
            <a:off x="6172200" y="2249486"/>
            <a:ext cx="4875211"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0" name="Google Shape;130;p3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3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3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bg"/>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3" name="Shape 133"/>
        <p:cNvGrpSpPr/>
        <p:nvPr/>
      </p:nvGrpSpPr>
      <p:grpSpPr>
        <a:xfrm>
          <a:off x="0" y="0"/>
          <a:ext cx="0" cy="0"/>
          <a:chOff x="0" y="0"/>
          <a:chExt cx="0" cy="0"/>
        </a:xfrm>
      </p:grpSpPr>
      <p:sp>
        <p:nvSpPr>
          <p:cNvPr id="134" name="Google Shape;134;p36"/>
          <p:cNvSpPr txBox="1"/>
          <p:nvPr>
            <p:ph type="title"/>
          </p:nvPr>
        </p:nvSpPr>
        <p:spPr>
          <a:xfrm>
            <a:off x="1141411" y="619126"/>
            <a:ext cx="9906000" cy="14779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36"/>
          <p:cNvSpPr txBox="1"/>
          <p:nvPr>
            <p:ph idx="1" type="body"/>
          </p:nvPr>
        </p:nvSpPr>
        <p:spPr>
          <a:xfrm>
            <a:off x="1370019" y="2249486"/>
            <a:ext cx="4649783"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36" name="Google Shape;136;p36"/>
          <p:cNvSpPr txBox="1"/>
          <p:nvPr>
            <p:ph idx="2" type="body"/>
          </p:nvPr>
        </p:nvSpPr>
        <p:spPr>
          <a:xfrm>
            <a:off x="1141410" y="3073397"/>
            <a:ext cx="4878391"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7" name="Google Shape;137;p36"/>
          <p:cNvSpPr txBox="1"/>
          <p:nvPr>
            <p:ph idx="3" type="body"/>
          </p:nvPr>
        </p:nvSpPr>
        <p:spPr>
          <a:xfrm>
            <a:off x="6400808" y="2249485"/>
            <a:ext cx="464660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38" name="Google Shape;138;p36"/>
          <p:cNvSpPr txBox="1"/>
          <p:nvPr>
            <p:ph idx="4" type="body"/>
          </p:nvPr>
        </p:nvSpPr>
        <p:spPr>
          <a:xfrm>
            <a:off x="6172200" y="3073397"/>
            <a:ext cx="4875210"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9" name="Google Shape;139;p3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3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3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bg"/>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2" name="Shape 142"/>
        <p:cNvGrpSpPr/>
        <p:nvPr/>
      </p:nvGrpSpPr>
      <p:grpSpPr>
        <a:xfrm>
          <a:off x="0" y="0"/>
          <a:ext cx="0" cy="0"/>
          <a:chOff x="0" y="0"/>
          <a:chExt cx="0" cy="0"/>
        </a:xfrm>
      </p:grpSpPr>
      <p:sp>
        <p:nvSpPr>
          <p:cNvPr id="143" name="Google Shape;143;p37"/>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3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3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3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bg"/>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7" name="Shape 147"/>
        <p:cNvGrpSpPr/>
        <p:nvPr/>
      </p:nvGrpSpPr>
      <p:grpSpPr>
        <a:xfrm>
          <a:off x="0" y="0"/>
          <a:ext cx="0" cy="0"/>
          <a:chOff x="0" y="0"/>
          <a:chExt cx="0" cy="0"/>
        </a:xfrm>
      </p:grpSpPr>
      <p:sp>
        <p:nvSpPr>
          <p:cNvPr id="148" name="Google Shape;148;p3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3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3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bg"/>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1" name="Shape 151"/>
        <p:cNvGrpSpPr/>
        <p:nvPr/>
      </p:nvGrpSpPr>
      <p:grpSpPr>
        <a:xfrm>
          <a:off x="0" y="0"/>
          <a:ext cx="0" cy="0"/>
          <a:chOff x="0" y="0"/>
          <a:chExt cx="0" cy="0"/>
        </a:xfrm>
      </p:grpSpPr>
      <p:sp>
        <p:nvSpPr>
          <p:cNvPr id="152" name="Google Shape;152;p39"/>
          <p:cNvSpPr txBox="1"/>
          <p:nvPr>
            <p:ph type="title"/>
          </p:nvPr>
        </p:nvSpPr>
        <p:spPr>
          <a:xfrm>
            <a:off x="1146705" y="609601"/>
            <a:ext cx="3856037" cy="16398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39"/>
          <p:cNvSpPr txBox="1"/>
          <p:nvPr>
            <p:ph idx="1" type="body"/>
          </p:nvPr>
        </p:nvSpPr>
        <p:spPr>
          <a:xfrm>
            <a:off x="5156200" y="592666"/>
            <a:ext cx="5891209" cy="5198534"/>
          </a:xfrm>
          <a:prstGeom prst="rect">
            <a:avLst/>
          </a:prstGeom>
          <a:noFill/>
          <a:ln>
            <a:noFill/>
          </a:ln>
        </p:spPr>
        <p:txBody>
          <a:bodyPr anchorCtr="0" anchor="ctr"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54" name="Google Shape;154;p39"/>
          <p:cNvSpPr txBox="1"/>
          <p:nvPr>
            <p:ph idx="2" type="body"/>
          </p:nvPr>
        </p:nvSpPr>
        <p:spPr>
          <a:xfrm>
            <a:off x="1146705" y="2249486"/>
            <a:ext cx="3856037"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55" name="Google Shape;155;p39"/>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39"/>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39"/>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bg"/>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8" name="Shape 158"/>
        <p:cNvGrpSpPr/>
        <p:nvPr/>
      </p:nvGrpSpPr>
      <p:grpSpPr>
        <a:xfrm>
          <a:off x="0" y="0"/>
          <a:ext cx="0" cy="0"/>
          <a:chOff x="0" y="0"/>
          <a:chExt cx="0" cy="0"/>
        </a:xfrm>
      </p:grpSpPr>
      <p:sp>
        <p:nvSpPr>
          <p:cNvPr id="159" name="Google Shape;159;p40"/>
          <p:cNvSpPr txBox="1"/>
          <p:nvPr>
            <p:ph type="title"/>
          </p:nvPr>
        </p:nvSpPr>
        <p:spPr>
          <a:xfrm>
            <a:off x="1141413" y="609600"/>
            <a:ext cx="5934508" cy="163988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p40"/>
          <p:cNvSpPr/>
          <p:nvPr>
            <p:ph idx="2" type="pic"/>
          </p:nvPr>
        </p:nvSpPr>
        <p:spPr>
          <a:xfrm>
            <a:off x="7380721" y="609601"/>
            <a:ext cx="3666690" cy="5181599"/>
          </a:xfrm>
          <a:prstGeom prst="round2DiagRect">
            <a:avLst>
              <a:gd fmla="val 5608" name="adj1"/>
              <a:gd fmla="val 0" name="adj2"/>
            </a:avLst>
          </a:prstGeom>
          <a:noFill/>
          <a:ln cap="sq" cmpd="sng" w="19050">
            <a:solidFill>
              <a:srgbClr val="E7FDA3">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161" name="Google Shape;161;p40"/>
          <p:cNvSpPr txBox="1"/>
          <p:nvPr>
            <p:ph idx="1" type="body"/>
          </p:nvPr>
        </p:nvSpPr>
        <p:spPr>
          <a:xfrm>
            <a:off x="1141410" y="2249486"/>
            <a:ext cx="5934511"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62" name="Google Shape;162;p40"/>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40"/>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40"/>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bg"/>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descr="\\DROBO-FS\QuickDrops\JB\PPTX NG\Droplets\LightingOverlay.png" id="6" name="Google Shape;6;p31"/>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7" name="Google Shape;7;p31"/>
          <p:cNvGrpSpPr/>
          <p:nvPr/>
        </p:nvGrpSpPr>
        <p:grpSpPr>
          <a:xfrm>
            <a:off x="-14288" y="0"/>
            <a:ext cx="12053888" cy="6858001"/>
            <a:chOff x="-14288" y="0"/>
            <a:chExt cx="12053888" cy="6858001"/>
          </a:xfrm>
        </p:grpSpPr>
        <p:grpSp>
          <p:nvGrpSpPr>
            <p:cNvPr id="8" name="Google Shape;8;p31"/>
            <p:cNvGrpSpPr/>
            <p:nvPr/>
          </p:nvGrpSpPr>
          <p:grpSpPr>
            <a:xfrm>
              <a:off x="-14288" y="0"/>
              <a:ext cx="1220788" cy="6858001"/>
              <a:chOff x="-14288" y="0"/>
              <a:chExt cx="1220788" cy="6858001"/>
            </a:xfrm>
          </p:grpSpPr>
          <p:sp>
            <p:nvSpPr>
              <p:cNvPr id="9" name="Google Shape;9;p31"/>
              <p:cNvSpPr/>
              <p:nvPr/>
            </p:nvSpPr>
            <p:spPr>
              <a:xfrm>
                <a:off x="114300" y="4763"/>
                <a:ext cx="23813" cy="2181225"/>
              </a:xfrm>
              <a:prstGeom prst="rect">
                <a:avLst/>
              </a:pr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31"/>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31"/>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31"/>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63BE5D"/>
                  </a:gs>
                </a:gsLst>
                <a:lin ang="5400000" scaled="0"/>
              </a:gradFill>
              <a:ln>
                <a:noFill/>
              </a:ln>
            </p:spPr>
          </p:sp>
          <p:sp>
            <p:nvSpPr>
              <p:cNvPr id="13" name="Google Shape;13;p31"/>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1"/>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63BE5D"/>
                  </a:gs>
                </a:gsLst>
                <a:lin ang="5400000" scaled="0"/>
              </a:gradFill>
              <a:ln>
                <a:noFill/>
              </a:ln>
            </p:spPr>
          </p:sp>
          <p:sp>
            <p:nvSpPr>
              <p:cNvPr id="15" name="Google Shape;15;p31"/>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63BE5D"/>
                  </a:gs>
                </a:gsLst>
                <a:lin ang="5400000" scaled="0"/>
              </a:gradFill>
              <a:ln>
                <a:noFill/>
              </a:ln>
            </p:spPr>
          </p:sp>
          <p:sp>
            <p:nvSpPr>
              <p:cNvPr id="16" name="Google Shape;16;p31"/>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1"/>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1"/>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63BE5D"/>
                  </a:gs>
                </a:gsLst>
                <a:lin ang="5400000" scaled="0"/>
              </a:gradFill>
              <a:ln>
                <a:noFill/>
              </a:ln>
            </p:spPr>
          </p:sp>
          <p:sp>
            <p:nvSpPr>
              <p:cNvPr id="19" name="Google Shape;19;p31"/>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 name="Google Shape;20;p31"/>
              <p:cNvCxnSpPr/>
              <p:nvPr/>
            </p:nvCxnSpPr>
            <p:spPr>
              <a:xfrm>
                <a:off x="-4763" y="9525"/>
                <a:ext cx="0" cy="0"/>
              </a:xfrm>
              <a:prstGeom prst="straightConnector1">
                <a:avLst/>
              </a:prstGeom>
              <a:gradFill>
                <a:gsLst>
                  <a:gs pos="0">
                    <a:schemeClr val="lt2"/>
                  </a:gs>
                  <a:gs pos="100000">
                    <a:srgbClr val="63BE5D"/>
                  </a:gs>
                </a:gsLst>
                <a:lin ang="5400000" scaled="0"/>
              </a:gradFill>
              <a:ln cap="flat" cmpd="sng" w="9525">
                <a:solidFill>
                  <a:srgbClr val="FFFFFF"/>
                </a:solidFill>
                <a:prstDash val="solid"/>
                <a:miter lim="800000"/>
                <a:headEnd len="sm" w="sm" type="none"/>
                <a:tailEnd len="sm" w="sm" type="none"/>
              </a:ln>
            </p:spPr>
          </p:cxnSp>
          <p:sp>
            <p:nvSpPr>
              <p:cNvPr id="21" name="Google Shape;21;p31"/>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63BE5D"/>
                  </a:gs>
                </a:gsLst>
                <a:lin ang="5400000" scaled="0"/>
              </a:gradFill>
              <a:ln>
                <a:noFill/>
              </a:ln>
            </p:spPr>
          </p:sp>
          <p:sp>
            <p:nvSpPr>
              <p:cNvPr id="22" name="Google Shape;22;p31"/>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63BE5D"/>
                  </a:gs>
                </a:gsLst>
                <a:lin ang="5400000" scaled="0"/>
              </a:gradFill>
              <a:ln>
                <a:noFill/>
              </a:ln>
            </p:spPr>
          </p:sp>
          <p:sp>
            <p:nvSpPr>
              <p:cNvPr id="23" name="Google Shape;23;p31"/>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63BE5D"/>
                  </a:gs>
                </a:gsLst>
                <a:lin ang="5400000" scaled="0"/>
              </a:gradFill>
              <a:ln>
                <a:noFill/>
              </a:ln>
            </p:spPr>
          </p:sp>
          <p:sp>
            <p:nvSpPr>
              <p:cNvPr id="24" name="Google Shape;24;p31"/>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1"/>
              <p:cNvSpPr/>
              <p:nvPr/>
            </p:nvSpPr>
            <p:spPr>
              <a:xfrm>
                <a:off x="133350" y="4662488"/>
                <a:ext cx="23813" cy="2181225"/>
              </a:xfrm>
              <a:prstGeom prst="rect">
                <a:avLst/>
              </a:pr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1"/>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63BE5D"/>
                  </a:gs>
                </a:gsLst>
                <a:lin ang="5400000" scaled="0"/>
              </a:gradFill>
              <a:ln>
                <a:noFill/>
              </a:ln>
            </p:spPr>
          </p:sp>
          <p:sp>
            <p:nvSpPr>
              <p:cNvPr id="27" name="Google Shape;27;p31"/>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1"/>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63BE5D"/>
                  </a:gs>
                </a:gsLst>
                <a:lin ang="5400000" scaled="0"/>
              </a:gradFill>
              <a:ln>
                <a:noFill/>
              </a:ln>
            </p:spPr>
          </p:sp>
          <p:sp>
            <p:nvSpPr>
              <p:cNvPr id="29" name="Google Shape;29;p31"/>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1"/>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63BE5D"/>
                  </a:gs>
                </a:gsLst>
                <a:lin ang="5400000" scaled="0"/>
              </a:gradFill>
              <a:ln>
                <a:noFill/>
              </a:ln>
            </p:spPr>
          </p:sp>
          <p:sp>
            <p:nvSpPr>
              <p:cNvPr id="31" name="Google Shape;31;p31"/>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63BE5D"/>
                  </a:gs>
                </a:gsLst>
                <a:lin ang="5400000" scaled="0"/>
              </a:gradFill>
              <a:ln>
                <a:noFill/>
              </a:ln>
            </p:spPr>
          </p:sp>
          <p:sp>
            <p:nvSpPr>
              <p:cNvPr id="32" name="Google Shape;32;p31"/>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1"/>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1"/>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63BE5D"/>
                  </a:gs>
                </a:gsLst>
                <a:lin ang="5400000" scaled="0"/>
              </a:gradFill>
              <a:ln>
                <a:noFill/>
              </a:ln>
            </p:spPr>
          </p:sp>
          <p:sp>
            <p:nvSpPr>
              <p:cNvPr id="35" name="Google Shape;35;p31"/>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 name="Google Shape;36;p31"/>
            <p:cNvGrpSpPr/>
            <p:nvPr/>
          </p:nvGrpSpPr>
          <p:grpSpPr>
            <a:xfrm>
              <a:off x="11364912" y="0"/>
              <a:ext cx="674688" cy="6848476"/>
              <a:chOff x="11364912" y="0"/>
              <a:chExt cx="674688" cy="6848476"/>
            </a:xfrm>
          </p:grpSpPr>
          <p:sp>
            <p:nvSpPr>
              <p:cNvPr id="37" name="Google Shape;37;p31"/>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rgbClr val="D8FC68">
                      <a:alpha val="80000"/>
                    </a:srgbClr>
                  </a:gs>
                  <a:gs pos="100000">
                    <a:srgbClr val="63BE5D">
                      <a:alpha val="60000"/>
                    </a:srgbClr>
                  </a:gs>
                </a:gsLst>
                <a:lin ang="5400000" scaled="0"/>
              </a:gradFill>
              <a:ln>
                <a:noFill/>
              </a:ln>
            </p:spPr>
          </p:sp>
          <p:sp>
            <p:nvSpPr>
              <p:cNvPr id="38" name="Google Shape;38;p31"/>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D8FC68">
                      <a:alpha val="80000"/>
                    </a:srgbClr>
                  </a:gs>
                  <a:gs pos="100000">
                    <a:srgbClr val="63BE5D">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1"/>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D8FC68">
                      <a:alpha val="80000"/>
                    </a:srgbClr>
                  </a:gs>
                  <a:gs pos="100000">
                    <a:srgbClr val="63BE5D">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31"/>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rgbClr val="D8FC68">
                      <a:alpha val="80000"/>
                    </a:srgbClr>
                  </a:gs>
                  <a:gs pos="100000">
                    <a:srgbClr val="63BE5D">
                      <a:alpha val="60000"/>
                    </a:srgbClr>
                  </a:gs>
                </a:gsLst>
                <a:lin ang="5400000" scaled="0"/>
              </a:gradFill>
              <a:ln>
                <a:noFill/>
              </a:ln>
            </p:spPr>
          </p:sp>
          <p:sp>
            <p:nvSpPr>
              <p:cNvPr id="41" name="Google Shape;41;p31"/>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D8FC68">
                      <a:alpha val="80000"/>
                    </a:srgbClr>
                  </a:gs>
                  <a:gs pos="100000">
                    <a:srgbClr val="63BE5D">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31"/>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D8FC68">
                      <a:alpha val="80000"/>
                    </a:srgbClr>
                  </a:gs>
                  <a:gs pos="100000">
                    <a:srgbClr val="63BE5D">
                      <a:alpha val="60000"/>
                    </a:srgbClr>
                  </a:gs>
                </a:gsLst>
                <a:lin ang="5400000" scaled="0"/>
              </a:gradFill>
              <a:ln>
                <a:noFill/>
              </a:ln>
            </p:spPr>
          </p:sp>
          <p:sp>
            <p:nvSpPr>
              <p:cNvPr id="43" name="Google Shape;43;p31"/>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D8FC68">
                      <a:alpha val="80000"/>
                    </a:srgbClr>
                  </a:gs>
                  <a:gs pos="100000">
                    <a:srgbClr val="63BE5D">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1"/>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D8FC68">
                      <a:alpha val="80000"/>
                    </a:srgbClr>
                  </a:gs>
                  <a:gs pos="100000">
                    <a:srgbClr val="63BE5D">
                      <a:alpha val="60000"/>
                    </a:srgbClr>
                  </a:gs>
                </a:gsLst>
                <a:lin ang="5400000" scaled="0"/>
              </a:gradFill>
              <a:ln>
                <a:noFill/>
              </a:ln>
            </p:spPr>
          </p:sp>
          <p:sp>
            <p:nvSpPr>
              <p:cNvPr id="45" name="Google Shape;45;p31"/>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D8FC68">
                      <a:alpha val="80000"/>
                    </a:srgbClr>
                  </a:gs>
                  <a:gs pos="100000">
                    <a:srgbClr val="63BE5D">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31"/>
              <p:cNvSpPr/>
              <p:nvPr/>
            </p:nvSpPr>
            <p:spPr>
              <a:xfrm>
                <a:off x="11939587" y="6596063"/>
                <a:ext cx="23813" cy="252413"/>
              </a:xfrm>
              <a:prstGeom prst="rect">
                <a:avLst/>
              </a:prstGeom>
              <a:gradFill>
                <a:gsLst>
                  <a:gs pos="0">
                    <a:srgbClr val="D8FC68">
                      <a:alpha val="80000"/>
                    </a:srgbClr>
                  </a:gs>
                  <a:gs pos="100000">
                    <a:srgbClr val="63BE5D">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7" name="Google Shape;47;p31"/>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600"/>
              <a:buFont typeface="Twentieth Century"/>
              <a:buNone/>
              <a:defRPr b="0" i="0" sz="3600" u="none" cap="none" strike="noStrike">
                <a:solidFill>
                  <a:schemeClr val="lt1"/>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8" name="Google Shape;48;p31"/>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419100" lvl="0" marL="457200" marR="0" rtl="0" algn="l">
              <a:lnSpc>
                <a:spcPct val="120000"/>
              </a:lnSpc>
              <a:spcBef>
                <a:spcPts val="1000"/>
              </a:spcBef>
              <a:spcAft>
                <a:spcPts val="0"/>
              </a:spcAft>
              <a:buClr>
                <a:schemeClr val="lt1"/>
              </a:buClr>
              <a:buSzPts val="3000"/>
              <a:buFont typeface="Arial"/>
              <a:buChar char="•"/>
              <a:defRPr b="0" i="0" sz="2400" u="none" cap="none" strike="noStrike">
                <a:solidFill>
                  <a:schemeClr val="lt1"/>
                </a:solidFill>
                <a:latin typeface="Twentieth Century"/>
                <a:ea typeface="Twentieth Century"/>
                <a:cs typeface="Twentieth Century"/>
                <a:sym typeface="Twentieth Century"/>
              </a:defRPr>
            </a:lvl1pPr>
            <a:lvl2pPr indent="-387350" lvl="1" marL="914400"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indent="-371475" lvl="2" marL="1371600"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indent="-355600" lvl="3" marL="18288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indent="-355600" lvl="4" marL="22860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indent="-339725" lvl="5" marL="27432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indent="-339725" lvl="6" marL="32004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indent="-339725" lvl="7" marL="36576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indent="-339725" lvl="8" marL="41148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49" name="Google Shape;49;p3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0" name="Google Shape;50;p3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1" name="Google Shape;51;p3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bg"/>
              <a:t>‹#›</a:t>
            </a:fld>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0.png"/><Relationship Id="rId4" Type="http://schemas.openxmlformats.org/officeDocument/2006/relationships/image" Target="../media/image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0.png"/><Relationship Id="rId4" Type="http://schemas.openxmlformats.org/officeDocument/2006/relationships/image" Target="../media/image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0.png"/><Relationship Id="rId4" Type="http://schemas.openxmlformats.org/officeDocument/2006/relationships/image" Target="../media/image1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
          <p:cNvSpPr txBox="1"/>
          <p:nvPr>
            <p:ph type="ctrTitle"/>
          </p:nvPr>
        </p:nvSpPr>
        <p:spPr>
          <a:xfrm>
            <a:off x="1876424" y="1122363"/>
            <a:ext cx="8791575"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Twentieth Century"/>
              <a:buNone/>
            </a:pPr>
            <a:r>
              <a:rPr lang="bg"/>
              <a:t>КОМПЮТЪРНА СИМУЛАЦИЯ</a:t>
            </a:r>
            <a:endParaRPr/>
          </a:p>
        </p:txBody>
      </p:sp>
      <p:sp>
        <p:nvSpPr>
          <p:cNvPr id="235" name="Google Shape;235;p1"/>
          <p:cNvSpPr txBox="1"/>
          <p:nvPr>
            <p:ph idx="1" type="subTitle"/>
          </p:nvPr>
        </p:nvSpPr>
        <p:spPr>
          <a:xfrm>
            <a:off x="1876424" y="3602038"/>
            <a:ext cx="8791575" cy="1655762"/>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2"/>
              </a:buClr>
              <a:buSzPts val="2500"/>
              <a:buNone/>
            </a:pPr>
            <a:r>
              <a:rPr lang="bg"/>
              <a:t>Същност</a:t>
            </a:r>
            <a:endParaRPr/>
          </a:p>
          <a:p>
            <a:pPr indent="0" lvl="0" marL="0" rtl="0" algn="l">
              <a:lnSpc>
                <a:spcPct val="120000"/>
              </a:lnSpc>
              <a:spcBef>
                <a:spcPts val="0"/>
              </a:spcBef>
              <a:spcAft>
                <a:spcPts val="0"/>
              </a:spcAft>
              <a:buClr>
                <a:schemeClr val="lt2"/>
              </a:buClr>
              <a:buSzPts val="2500"/>
              <a:buNone/>
            </a:pPr>
            <a:r>
              <a:rPr lang="bg"/>
              <a:t>Създаване на симулации</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descr="Physicists use computer simulation to investigate aging in living glassy  systems – Burada Biliyorum" id="291" name="Google Shape;291;p6"/>
          <p:cNvPicPr preferRelativeResize="0"/>
          <p:nvPr/>
        </p:nvPicPr>
        <p:blipFill rotWithShape="1">
          <a:blip r:embed="rId3">
            <a:alphaModFix/>
          </a:blip>
          <a:srcRect b="0" l="0" r="0" t="0"/>
          <a:stretch/>
        </p:blipFill>
        <p:spPr>
          <a:xfrm>
            <a:off x="1016000" y="381000"/>
            <a:ext cx="10160000" cy="6096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7"/>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bg"/>
              <a:t>МОДЕЛИРАНЕ</a:t>
            </a:r>
            <a:endParaRPr/>
          </a:p>
        </p:txBody>
      </p:sp>
      <p:sp>
        <p:nvSpPr>
          <p:cNvPr id="297" name="Google Shape;297;p7"/>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3000"/>
              <a:buChar char="•"/>
            </a:pPr>
            <a:r>
              <a:rPr lang="bg"/>
              <a:t>Моделирането е процес на създаване на модел - неговото изграждане и последваща работа. </a:t>
            </a:r>
            <a:endParaRPr/>
          </a:p>
          <a:p>
            <a:pPr indent="-228600" lvl="0" marL="228600" rtl="0" algn="l">
              <a:lnSpc>
                <a:spcPct val="120000"/>
              </a:lnSpc>
              <a:spcBef>
                <a:spcPts val="0"/>
              </a:spcBef>
              <a:spcAft>
                <a:spcPts val="0"/>
              </a:spcAft>
              <a:buClr>
                <a:schemeClr val="lt1"/>
              </a:buClr>
              <a:buSzPts val="3000"/>
              <a:buChar char="•"/>
            </a:pPr>
            <a:r>
              <a:rPr lang="bg"/>
              <a:t>Моделът е подобен на реална система, която спомага в предвиждането на промените в системата.</a:t>
            </a:r>
            <a:endParaRPr/>
          </a:p>
          <a:p>
            <a:pPr indent="-228600" lvl="0" marL="228600" rtl="0" algn="l">
              <a:lnSpc>
                <a:spcPct val="120000"/>
              </a:lnSpc>
              <a:spcBef>
                <a:spcPts val="1000"/>
              </a:spcBef>
              <a:spcAft>
                <a:spcPts val="0"/>
              </a:spcAft>
              <a:buClr>
                <a:schemeClr val="lt1"/>
              </a:buClr>
              <a:buSzPts val="3000"/>
              <a:buChar char="•"/>
            </a:pPr>
            <a:r>
              <a:rPr lang="bg"/>
              <a:t>С други думи, моделирането е създаване на модел, представящ реална система, включващ нейните свойства. </a:t>
            </a:r>
            <a:endParaRPr/>
          </a:p>
          <a:p>
            <a:pPr indent="-228600" lvl="0" marL="228600" rtl="0" algn="l">
              <a:lnSpc>
                <a:spcPct val="120000"/>
              </a:lnSpc>
              <a:spcBef>
                <a:spcPts val="1000"/>
              </a:spcBef>
              <a:spcAft>
                <a:spcPts val="0"/>
              </a:spcAft>
              <a:buClr>
                <a:schemeClr val="lt1"/>
              </a:buClr>
              <a:buSzPts val="3000"/>
              <a:buChar char="•"/>
            </a:pPr>
            <a:r>
              <a:rPr lang="bg"/>
              <a:t>Моделирането е действието на създаване на модел.</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8"/>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bg"/>
              <a:t>СИМУЛАЦИЯ</a:t>
            </a:r>
            <a:endParaRPr/>
          </a:p>
        </p:txBody>
      </p:sp>
      <p:sp>
        <p:nvSpPr>
          <p:cNvPr id="303" name="Google Shape;303;p8"/>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3000"/>
              <a:buChar char="•"/>
            </a:pPr>
            <a:r>
              <a:rPr lang="bg"/>
              <a:t>Симулацията на една система, представлява действието на модел спрямо време или пространство. Този процес спомага анализа на производителността на една вече съществуваща или предложена система. </a:t>
            </a:r>
            <a:endParaRPr/>
          </a:p>
          <a:p>
            <a:pPr indent="-228600" lvl="0" marL="228600" rtl="0" algn="l">
              <a:lnSpc>
                <a:spcPct val="120000"/>
              </a:lnSpc>
              <a:spcBef>
                <a:spcPts val="1000"/>
              </a:spcBef>
              <a:spcAft>
                <a:spcPts val="0"/>
              </a:spcAft>
              <a:buClr>
                <a:schemeClr val="lt1"/>
              </a:buClr>
              <a:buSzPts val="3000"/>
              <a:buChar char="•"/>
            </a:pPr>
            <a:r>
              <a:rPr lang="bg"/>
              <a:t>С други думи, симулацията е процес на използване на модел, с цел изследване на поведението на една система.</a:t>
            </a:r>
            <a:endParaRPr/>
          </a:p>
          <a:p>
            <a:pPr indent="-228600" lvl="0" marL="228600" rtl="0" algn="l">
              <a:lnSpc>
                <a:spcPct val="120000"/>
              </a:lnSpc>
              <a:spcBef>
                <a:spcPts val="1000"/>
              </a:spcBef>
              <a:spcAft>
                <a:spcPts val="0"/>
              </a:spcAft>
              <a:buClr>
                <a:schemeClr val="lt1"/>
              </a:buClr>
              <a:buSzPts val="3000"/>
              <a:buChar char="•"/>
            </a:pPr>
            <a:r>
              <a:rPr lang="bg"/>
              <a:t>Симулацията е действието на използване на модел.</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descr="Computer simulation - Wikipedia" id="308" name="Google Shape;308;p9"/>
          <p:cNvPicPr preferRelativeResize="0"/>
          <p:nvPr/>
        </p:nvPicPr>
        <p:blipFill rotWithShape="1">
          <a:blip r:embed="rId3">
            <a:alphaModFix/>
          </a:blip>
          <a:srcRect b="0" l="0" r="0" t="0"/>
          <a:stretch/>
        </p:blipFill>
        <p:spPr>
          <a:xfrm>
            <a:off x="3498631" y="1100026"/>
            <a:ext cx="5194738" cy="46579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0"/>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bg"/>
              <a:t>ИСТОРИЯ НА КОМПЮТЪРНАТА СИМУЛАЦИЯ</a:t>
            </a:r>
            <a:endParaRPr/>
          </a:p>
        </p:txBody>
      </p:sp>
      <p:sp>
        <p:nvSpPr>
          <p:cNvPr id="314" name="Google Shape;314;p10"/>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l">
              <a:lnSpc>
                <a:spcPct val="120000"/>
              </a:lnSpc>
              <a:spcBef>
                <a:spcPts val="0"/>
              </a:spcBef>
              <a:spcAft>
                <a:spcPts val="0"/>
              </a:spcAft>
              <a:buClr>
                <a:schemeClr val="lt1"/>
              </a:buClr>
              <a:buSzPct val="125000"/>
              <a:buChar char="•"/>
            </a:pPr>
            <a:r>
              <a:rPr lang="bg"/>
              <a:t>1940 - Метод наречен "Монте Карло" е разработен от изследователи и математици, работещи над проекта Манхатън, с цел изучаване на неутронното разсейване.</a:t>
            </a:r>
            <a:endParaRPr/>
          </a:p>
          <a:p>
            <a:pPr indent="-228600" lvl="0" marL="228600" rtl="0" algn="l">
              <a:lnSpc>
                <a:spcPct val="120000"/>
              </a:lnSpc>
              <a:spcBef>
                <a:spcPts val="1000"/>
              </a:spcBef>
              <a:spcAft>
                <a:spcPts val="0"/>
              </a:spcAft>
              <a:buClr>
                <a:schemeClr val="lt1"/>
              </a:buClr>
              <a:buSzPct val="125000"/>
              <a:buChar char="•"/>
            </a:pPr>
            <a:r>
              <a:rPr lang="bg"/>
              <a:t>1960 - Първите специализирани езици за симулации с аразработени (SIMSCRIPT).</a:t>
            </a:r>
            <a:endParaRPr/>
          </a:p>
          <a:p>
            <a:pPr indent="-228600" lvl="0" marL="228600" rtl="0" algn="l">
              <a:lnSpc>
                <a:spcPct val="120000"/>
              </a:lnSpc>
              <a:spcBef>
                <a:spcPts val="1000"/>
              </a:spcBef>
              <a:spcAft>
                <a:spcPts val="0"/>
              </a:spcAft>
              <a:buClr>
                <a:schemeClr val="lt1"/>
              </a:buClr>
              <a:buSzPct val="125000"/>
              <a:buChar char="•"/>
            </a:pPr>
            <a:r>
              <a:rPr lang="bg"/>
              <a:t>1970 - Набляга се над математическите основи на симулациите.</a:t>
            </a:r>
            <a:endParaRPr/>
          </a:p>
          <a:p>
            <a:pPr indent="-228600" lvl="0" marL="228600" rtl="0" algn="l">
              <a:lnSpc>
                <a:spcPct val="120000"/>
              </a:lnSpc>
              <a:spcBef>
                <a:spcPts val="1000"/>
              </a:spcBef>
              <a:spcAft>
                <a:spcPts val="0"/>
              </a:spcAft>
              <a:buClr>
                <a:schemeClr val="lt1"/>
              </a:buClr>
              <a:buSzPct val="125000"/>
              <a:buChar char="•"/>
            </a:pPr>
            <a:r>
              <a:rPr lang="bg"/>
              <a:t>1980 - Започва разработката на компютърен софтуер, графични интерфейси и ООП.</a:t>
            </a:r>
            <a:endParaRPr/>
          </a:p>
          <a:p>
            <a:pPr indent="-228600" lvl="0" marL="228600" rtl="0" algn="l">
              <a:lnSpc>
                <a:spcPct val="120000"/>
              </a:lnSpc>
              <a:spcBef>
                <a:spcPts val="1000"/>
              </a:spcBef>
              <a:spcAft>
                <a:spcPts val="0"/>
              </a:spcAft>
              <a:buClr>
                <a:schemeClr val="lt1"/>
              </a:buClr>
              <a:buSzPct val="125000"/>
              <a:buChar char="•"/>
            </a:pPr>
            <a:r>
              <a:rPr lang="bg"/>
              <a:t>1990 - Навлизат Web базираните симулации, анимираните графики, оптимизации базирани на симулации, Markov-chain Monte Carlo.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1193c0e88de_0_24"/>
          <p:cNvSpPr txBox="1"/>
          <p:nvPr>
            <p:ph type="title"/>
          </p:nvPr>
        </p:nvSpPr>
        <p:spPr>
          <a:xfrm>
            <a:off x="1141413" y="618518"/>
            <a:ext cx="9906000" cy="147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bg"/>
              <a:t>Double slit experiment</a:t>
            </a:r>
            <a:endParaRPr/>
          </a:p>
        </p:txBody>
      </p:sp>
      <p:sp>
        <p:nvSpPr>
          <p:cNvPr id="320" name="Google Shape;320;g1193c0e88de_0_24"/>
          <p:cNvSpPr txBox="1"/>
          <p:nvPr>
            <p:ph idx="1" type="body"/>
          </p:nvPr>
        </p:nvSpPr>
        <p:spPr>
          <a:xfrm>
            <a:off x="1141412" y="2249487"/>
            <a:ext cx="9906000" cy="35418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SzPts val="2250"/>
              <a:buNone/>
            </a:pPr>
            <a:r>
              <a:t/>
            </a:r>
            <a:endParaRPr/>
          </a:p>
        </p:txBody>
      </p:sp>
      <p:pic>
        <p:nvPicPr>
          <p:cNvPr id="321" name="Google Shape;321;g1193c0e88de_0_24"/>
          <p:cNvPicPr preferRelativeResize="0"/>
          <p:nvPr/>
        </p:nvPicPr>
        <p:blipFill rotWithShape="1">
          <a:blip r:embed="rId3">
            <a:alphaModFix/>
          </a:blip>
          <a:srcRect b="0" l="0" r="0" t="0"/>
          <a:stretch/>
        </p:blipFill>
        <p:spPr>
          <a:xfrm>
            <a:off x="2836400" y="1969628"/>
            <a:ext cx="6515976" cy="48883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1"/>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bg"/>
              <a:t>ОЩЕ ЗА МОДЕЛИРАНЕТО</a:t>
            </a:r>
            <a:endParaRPr/>
          </a:p>
        </p:txBody>
      </p:sp>
      <p:sp>
        <p:nvSpPr>
          <p:cNvPr id="327" name="Google Shape;327;p11"/>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3000"/>
              <a:buChar char="•"/>
            </a:pPr>
            <a:r>
              <a:rPr lang="bg"/>
              <a:t>При моделирането се използва математическо описание или модел под формата на компютърна програма. </a:t>
            </a:r>
            <a:endParaRPr/>
          </a:p>
          <a:p>
            <a:pPr indent="-228600" lvl="0" marL="228600" rtl="0" algn="l">
              <a:lnSpc>
                <a:spcPct val="120000"/>
              </a:lnSpc>
              <a:spcBef>
                <a:spcPts val="0"/>
              </a:spcBef>
              <a:spcAft>
                <a:spcPts val="0"/>
              </a:spcAft>
              <a:buClr>
                <a:schemeClr val="lt1"/>
              </a:buClr>
              <a:buSzPts val="3000"/>
              <a:buChar char="•"/>
            </a:pPr>
            <a:r>
              <a:rPr lang="bg"/>
              <a:t>Този модел се състои от уравнения, които дублират функционалните връзки в реална система. </a:t>
            </a:r>
            <a:endParaRPr/>
          </a:p>
          <a:p>
            <a:pPr indent="-228600" lvl="0" marL="228600" rtl="0" algn="l">
              <a:lnSpc>
                <a:spcPct val="120000"/>
              </a:lnSpc>
              <a:spcBef>
                <a:spcPts val="0"/>
              </a:spcBef>
              <a:spcAft>
                <a:spcPts val="0"/>
              </a:spcAft>
              <a:buClr>
                <a:schemeClr val="lt1"/>
              </a:buClr>
              <a:buSzPts val="3000"/>
              <a:buChar char="•"/>
            </a:pPr>
            <a:r>
              <a:rPr lang="bg"/>
              <a:t>Компютърната симулация е използването на компютър за представяне на динамична реакция на една система към поведението на друга система по образец. </a:t>
            </a:r>
            <a:endParaRPr/>
          </a:p>
          <a:p>
            <a:pPr indent="-38100" lvl="0" marL="228600" rtl="0" algn="l">
              <a:lnSpc>
                <a:spcPct val="120000"/>
              </a:lnSpc>
              <a:spcBef>
                <a:spcPts val="1000"/>
              </a:spcBef>
              <a:spcAft>
                <a:spcPts val="0"/>
              </a:spcAft>
              <a:buClr>
                <a:schemeClr val="lt1"/>
              </a:buClr>
              <a:buSzPts val="3000"/>
              <a:buNone/>
            </a:pPr>
            <a:r>
              <a:t/>
            </a:r>
            <a:endParaRPr/>
          </a:p>
          <a:p>
            <a:pPr indent="-66675" lvl="0" marL="228600" rtl="0" algn="l">
              <a:lnSpc>
                <a:spcPct val="120000"/>
              </a:lnSpc>
              <a:spcBef>
                <a:spcPts val="1000"/>
              </a:spcBef>
              <a:spcAft>
                <a:spcPts val="0"/>
              </a:spcAft>
              <a:buClr>
                <a:schemeClr val="lt1"/>
              </a:buClr>
              <a:buSzPts val="30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1193c0e88de_0_30"/>
          <p:cNvSpPr txBox="1"/>
          <p:nvPr>
            <p:ph type="title"/>
          </p:nvPr>
        </p:nvSpPr>
        <p:spPr>
          <a:xfrm>
            <a:off x="1141413" y="618518"/>
            <a:ext cx="9906000" cy="147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bg"/>
              <a:t>ОЩЕ ЗА МОДЕЛИРАНЕТО</a:t>
            </a:r>
            <a:endParaRPr/>
          </a:p>
        </p:txBody>
      </p:sp>
      <p:sp>
        <p:nvSpPr>
          <p:cNvPr id="333" name="Google Shape;333;g1193c0e88de_0_30"/>
          <p:cNvSpPr txBox="1"/>
          <p:nvPr>
            <p:ph idx="1" type="body"/>
          </p:nvPr>
        </p:nvSpPr>
        <p:spPr>
          <a:xfrm>
            <a:off x="1141412" y="2249487"/>
            <a:ext cx="9906000" cy="3541800"/>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1000"/>
              </a:spcBef>
              <a:spcAft>
                <a:spcPts val="0"/>
              </a:spcAft>
              <a:buSzPts val="3000"/>
              <a:buChar char="•"/>
            </a:pPr>
            <a:r>
              <a:rPr lang="bg"/>
              <a:t>Когато стартира програмата, получената математическа динамика на формата на аналоговото поведение на реалната система и резултатите се представят под формата на данни. </a:t>
            </a:r>
            <a:endParaRPr/>
          </a:p>
          <a:p>
            <a:pPr indent="-228600" lvl="0" marL="228600" rtl="0" algn="l">
              <a:lnSpc>
                <a:spcPct val="120000"/>
              </a:lnSpc>
              <a:spcBef>
                <a:spcPts val="1000"/>
              </a:spcBef>
              <a:spcAft>
                <a:spcPts val="0"/>
              </a:spcAft>
              <a:buSzPts val="3000"/>
              <a:buChar char="•"/>
            </a:pPr>
            <a:r>
              <a:rPr lang="bg"/>
              <a:t>Симулацията може да бъде под формата на компютърно графично изображение, което представя динамични процеси в анимирана последователност.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12"/>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bg"/>
              <a:t>ОЩЕ ЗА МОДЕЛИРАНЕТО</a:t>
            </a:r>
            <a:endParaRPr/>
          </a:p>
        </p:txBody>
      </p:sp>
      <p:sp>
        <p:nvSpPr>
          <p:cNvPr id="339" name="Google Shape;339;p12"/>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3000"/>
              <a:buChar char="•"/>
            </a:pPr>
            <a:r>
              <a:rPr lang="bg"/>
              <a:t>Програмата за моделиране помага да си представим реалния свят с помощта на компютър. </a:t>
            </a:r>
            <a:endParaRPr/>
          </a:p>
          <a:p>
            <a:pPr indent="-228600" lvl="0" marL="228600" rtl="0" algn="l">
              <a:lnSpc>
                <a:spcPct val="120000"/>
              </a:lnSpc>
              <a:spcBef>
                <a:spcPts val="0"/>
              </a:spcBef>
              <a:spcAft>
                <a:spcPts val="0"/>
              </a:spcAft>
              <a:buClr>
                <a:schemeClr val="lt1"/>
              </a:buClr>
              <a:buSzPts val="3000"/>
              <a:buChar char="•"/>
            </a:pPr>
            <a:r>
              <a:rPr lang="bg"/>
              <a:t>Симулирайки действително или вероятно състояние, събитие или ситуация в живота, можете да намерите причината за събитието (например злополука) или да направите прогноза за бъдещи последици и резултати.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1193c0e88de_0_35"/>
          <p:cNvSpPr txBox="1"/>
          <p:nvPr>
            <p:ph type="title"/>
          </p:nvPr>
        </p:nvSpPr>
        <p:spPr>
          <a:xfrm>
            <a:off x="1141413" y="618518"/>
            <a:ext cx="9906000" cy="147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bg"/>
              <a:t>ОЩЕ ЗА МОДЕЛИРАНЕТО</a:t>
            </a:r>
            <a:endParaRPr/>
          </a:p>
        </p:txBody>
      </p:sp>
      <p:sp>
        <p:nvSpPr>
          <p:cNvPr id="345" name="Google Shape;345;g1193c0e88de_0_35"/>
          <p:cNvSpPr txBox="1"/>
          <p:nvPr>
            <p:ph idx="1" type="body"/>
          </p:nvPr>
        </p:nvSpPr>
        <p:spPr>
          <a:xfrm>
            <a:off x="1141412" y="2249487"/>
            <a:ext cx="9906000" cy="3541800"/>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1000"/>
              </a:spcBef>
              <a:spcAft>
                <a:spcPts val="0"/>
              </a:spcAft>
              <a:buSzPts val="3000"/>
              <a:buChar char="•"/>
            </a:pPr>
            <a:r>
              <a:rPr lang="bg"/>
              <a:t>Моделирането може да се извърши чрез: </a:t>
            </a:r>
            <a:endParaRPr/>
          </a:p>
          <a:p>
            <a:pPr indent="-276225" lvl="1" marL="685800" rtl="0" algn="l">
              <a:lnSpc>
                <a:spcPct val="120000"/>
              </a:lnSpc>
              <a:spcBef>
                <a:spcPts val="500"/>
              </a:spcBef>
              <a:spcAft>
                <a:spcPts val="0"/>
              </a:spcAft>
              <a:buSzPts val="3000"/>
              <a:buChar char="•"/>
            </a:pPr>
            <a:r>
              <a:rPr lang="bg"/>
              <a:t>решаване на системи от уравнения (математически модел)</a:t>
            </a:r>
            <a:endParaRPr/>
          </a:p>
          <a:p>
            <a:pPr indent="-276225" lvl="1" marL="685800" rtl="0" algn="l">
              <a:lnSpc>
                <a:spcPct val="120000"/>
              </a:lnSpc>
              <a:spcBef>
                <a:spcPts val="500"/>
              </a:spcBef>
              <a:spcAft>
                <a:spcPts val="0"/>
              </a:spcAft>
              <a:buSzPts val="3000"/>
              <a:buChar char="•"/>
            </a:pPr>
            <a:r>
              <a:rPr lang="bg"/>
              <a:t>изграждане на физически модел (мащаб)</a:t>
            </a:r>
            <a:endParaRPr/>
          </a:p>
          <a:p>
            <a:pPr indent="-276225" lvl="1" marL="685800" rtl="0" algn="l">
              <a:lnSpc>
                <a:spcPct val="120000"/>
              </a:lnSpc>
              <a:spcBef>
                <a:spcPts val="500"/>
              </a:spcBef>
              <a:spcAft>
                <a:spcPts val="0"/>
              </a:spcAft>
              <a:buSzPts val="3000"/>
              <a:buChar char="•"/>
            </a:pPr>
            <a:r>
              <a:rPr lang="bg"/>
              <a:t>сценична репетиция, игри или графични модели (анимирани блок-схеми). </a:t>
            </a:r>
            <a:endParaRPr/>
          </a:p>
          <a:p>
            <a:pPr indent="-228600" lvl="0" marL="228600" rtl="0" algn="l">
              <a:lnSpc>
                <a:spcPct val="120000"/>
              </a:lnSpc>
              <a:spcBef>
                <a:spcPts val="1000"/>
              </a:spcBef>
              <a:spcAft>
                <a:spcPts val="0"/>
              </a:spcAft>
              <a:buSzPts val="3000"/>
              <a:buChar char="•"/>
            </a:pPr>
            <a:r>
              <a:rPr lang="bg"/>
              <a:t>А симулаторите са много полезни инструменти, които ви позволяват да провеждате експерименти без риск.</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descr="Computer simulation - Wikipedia" id="240" name="Google Shape;240;p2"/>
          <p:cNvPicPr preferRelativeResize="0"/>
          <p:nvPr/>
        </p:nvPicPr>
        <p:blipFill rotWithShape="1">
          <a:blip r:embed="rId3">
            <a:alphaModFix/>
          </a:blip>
          <a:srcRect b="0" l="0" r="0" t="0"/>
          <a:stretch/>
        </p:blipFill>
        <p:spPr>
          <a:xfrm>
            <a:off x="2909093" y="823704"/>
            <a:ext cx="6373813" cy="521059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13"/>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bg"/>
              <a:t>ИЗПЪЛНЯВАНЕ НА СИМУЛАЦИОНЕН АНАЛИЗ</a:t>
            </a:r>
            <a:endParaRPr/>
          </a:p>
        </p:txBody>
      </p:sp>
      <p:sp>
        <p:nvSpPr>
          <p:cNvPr id="351" name="Google Shape;351;p13"/>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120000"/>
              </a:lnSpc>
              <a:spcBef>
                <a:spcPts val="0"/>
              </a:spcBef>
              <a:spcAft>
                <a:spcPts val="0"/>
              </a:spcAft>
              <a:buClr>
                <a:schemeClr val="lt1"/>
              </a:buClr>
              <a:buSzPct val="125000"/>
              <a:buChar char="•"/>
            </a:pPr>
            <a:r>
              <a:rPr lang="bg"/>
              <a:t>1 - Подготовка и изолиране на проблем.</a:t>
            </a:r>
            <a:endParaRPr/>
          </a:p>
          <a:p>
            <a:pPr indent="-228600" lvl="0" marL="228600" rtl="0" algn="l">
              <a:lnSpc>
                <a:spcPct val="120000"/>
              </a:lnSpc>
              <a:spcBef>
                <a:spcPts val="1000"/>
              </a:spcBef>
              <a:spcAft>
                <a:spcPts val="0"/>
              </a:spcAft>
              <a:buClr>
                <a:schemeClr val="lt1"/>
              </a:buClr>
              <a:buSzPct val="125000"/>
              <a:buChar char="•"/>
            </a:pPr>
            <a:r>
              <a:rPr lang="bg"/>
              <a:t>2 - Избиране на входящи променливи (INPUT) и създаване на симулационен процес. Има два вида променливи Decision variables &amp; Uncontrollable variables. Първите са контролирани от разработчика на симулацията, а вторите не са контролирани и имат случайни стойности. </a:t>
            </a:r>
            <a:endParaRPr/>
          </a:p>
          <a:p>
            <a:pPr indent="-228600" lvl="0" marL="228600" rtl="0" algn="l">
              <a:lnSpc>
                <a:spcPct val="120000"/>
              </a:lnSpc>
              <a:spcBef>
                <a:spcPts val="1000"/>
              </a:spcBef>
              <a:spcAft>
                <a:spcPts val="0"/>
              </a:spcAft>
              <a:buClr>
                <a:schemeClr val="lt1"/>
              </a:buClr>
              <a:buSzPct val="125000"/>
              <a:buChar char="•"/>
            </a:pPr>
            <a:r>
              <a:rPr lang="bg"/>
              <a:t>3 - Създаване на ограничения на decision variables чрез задаването им в симулационния процес.</a:t>
            </a:r>
            <a:endParaRPr/>
          </a:p>
          <a:p>
            <a:pPr indent="-228600" lvl="0" marL="228600" rtl="0" algn="l">
              <a:lnSpc>
                <a:spcPct val="120000"/>
              </a:lnSpc>
              <a:spcBef>
                <a:spcPts val="1000"/>
              </a:spcBef>
              <a:spcAft>
                <a:spcPts val="0"/>
              </a:spcAft>
              <a:buClr>
                <a:schemeClr val="lt1"/>
              </a:buClr>
              <a:buSzPct val="125000"/>
              <a:buChar char="•"/>
            </a:pPr>
            <a:r>
              <a:rPr lang="bg"/>
              <a:t>4 - Определяне на изходящите променливи.</a:t>
            </a:r>
            <a:endParaRPr/>
          </a:p>
          <a:p>
            <a:pPr indent="-228600" lvl="0" marL="228600" rtl="0" algn="l">
              <a:lnSpc>
                <a:spcPct val="120000"/>
              </a:lnSpc>
              <a:spcBef>
                <a:spcPts val="1000"/>
              </a:spcBef>
              <a:spcAft>
                <a:spcPts val="0"/>
              </a:spcAft>
              <a:buClr>
                <a:schemeClr val="lt1"/>
              </a:buClr>
              <a:buSzPct val="125000"/>
              <a:buChar char="•"/>
            </a:pPr>
            <a:r>
              <a:rPr lang="bg"/>
              <a:t>5 - Събиране на данни от реална система и завеждането им в симулационния процес.</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14"/>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bg"/>
              <a:t>ИЗПЪЛНЯВАНЕ НА СИМУЛАЦИОНЕН АНАЛИЗ</a:t>
            </a:r>
            <a:endParaRPr/>
          </a:p>
        </p:txBody>
      </p:sp>
      <p:sp>
        <p:nvSpPr>
          <p:cNvPr id="357" name="Google Shape;357;p14"/>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120000"/>
              </a:lnSpc>
              <a:spcBef>
                <a:spcPts val="0"/>
              </a:spcBef>
              <a:spcAft>
                <a:spcPts val="0"/>
              </a:spcAft>
              <a:buClr>
                <a:schemeClr val="lt1"/>
              </a:buClr>
              <a:buSzPct val="125000"/>
              <a:buChar char="•"/>
            </a:pPr>
            <a:r>
              <a:rPr lang="bg"/>
              <a:t>6 - Разработка на flowchart показващ прогреса на симулационния процес.</a:t>
            </a:r>
            <a:endParaRPr/>
          </a:p>
          <a:p>
            <a:pPr indent="-228600" lvl="0" marL="228600" rtl="0" algn="l">
              <a:lnSpc>
                <a:spcPct val="120000"/>
              </a:lnSpc>
              <a:spcBef>
                <a:spcPts val="1000"/>
              </a:spcBef>
              <a:spcAft>
                <a:spcPts val="0"/>
              </a:spcAft>
              <a:buClr>
                <a:schemeClr val="lt1"/>
              </a:buClr>
              <a:buSzPct val="125000"/>
              <a:buChar char="•"/>
            </a:pPr>
            <a:r>
              <a:rPr lang="bg"/>
              <a:t>7 - Избиране на подходящ софтуер за симулация, на който ще бъде зареден модела.</a:t>
            </a:r>
            <a:endParaRPr/>
          </a:p>
          <a:p>
            <a:pPr indent="-228600" lvl="0" marL="228600" rtl="0" algn="l">
              <a:lnSpc>
                <a:spcPct val="120000"/>
              </a:lnSpc>
              <a:spcBef>
                <a:spcPts val="1000"/>
              </a:spcBef>
              <a:spcAft>
                <a:spcPts val="0"/>
              </a:spcAft>
              <a:buClr>
                <a:schemeClr val="lt1"/>
              </a:buClr>
              <a:buSzPct val="125000"/>
              <a:buChar char="•"/>
            </a:pPr>
            <a:r>
              <a:rPr lang="bg"/>
              <a:t>8 - Потвърждаване на симулационния модел, чрез сравняването на резултатите му с реалната система.</a:t>
            </a:r>
            <a:endParaRPr/>
          </a:p>
          <a:p>
            <a:pPr indent="-228600" lvl="0" marL="228600" rtl="0" algn="l">
              <a:lnSpc>
                <a:spcPct val="120000"/>
              </a:lnSpc>
              <a:spcBef>
                <a:spcPts val="1000"/>
              </a:spcBef>
              <a:spcAft>
                <a:spcPts val="0"/>
              </a:spcAft>
              <a:buClr>
                <a:schemeClr val="lt1"/>
              </a:buClr>
              <a:buSzPct val="125000"/>
              <a:buChar char="•"/>
            </a:pPr>
            <a:r>
              <a:rPr lang="bg"/>
              <a:t>9 - Изготвяне на експерименти върху модела, чрез промяна на входящите променливи, с цел намиране на най-добро приложение.</a:t>
            </a:r>
            <a:endParaRPr/>
          </a:p>
          <a:p>
            <a:pPr indent="-228600" lvl="0" marL="228600" rtl="0" algn="l">
              <a:lnSpc>
                <a:spcPct val="120000"/>
              </a:lnSpc>
              <a:spcBef>
                <a:spcPts val="1000"/>
              </a:spcBef>
              <a:spcAft>
                <a:spcPts val="0"/>
              </a:spcAft>
              <a:buClr>
                <a:schemeClr val="lt1"/>
              </a:buClr>
              <a:buSzPct val="125000"/>
              <a:buChar char="•"/>
            </a:pPr>
            <a:r>
              <a:rPr lang="bg"/>
              <a:t>10 - Приложение на намерените резултати към реалната система.</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5"/>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bg"/>
              <a:t>ПРЕДИМСТВА НА КОМПЮТЪРНАТА СИМУЛАЦИЯ</a:t>
            </a:r>
            <a:endParaRPr/>
          </a:p>
        </p:txBody>
      </p:sp>
      <p:sp>
        <p:nvSpPr>
          <p:cNvPr id="363" name="Google Shape;363;p15"/>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3000"/>
              <a:buChar char="•"/>
            </a:pPr>
            <a:r>
              <a:rPr lang="bg"/>
              <a:t>Лесни за разбиране - разрешават по-доброто разбиране на системата и това как тя работи, без да се докосват до реалната система.</a:t>
            </a:r>
            <a:endParaRPr/>
          </a:p>
          <a:p>
            <a:pPr indent="-228600" lvl="0" marL="228600" rtl="0" algn="l">
              <a:lnSpc>
                <a:spcPct val="120000"/>
              </a:lnSpc>
              <a:spcBef>
                <a:spcPts val="1000"/>
              </a:spcBef>
              <a:spcAft>
                <a:spcPts val="0"/>
              </a:spcAft>
              <a:buClr>
                <a:schemeClr val="lt1"/>
              </a:buClr>
              <a:buSzPts val="3000"/>
              <a:buChar char="•"/>
            </a:pPr>
            <a:r>
              <a:rPr lang="bg"/>
              <a:t>Лесни за тестване - разрешават промени в системата и крайните и резултати, без да се работи над реалната система.</a:t>
            </a:r>
            <a:endParaRPr/>
          </a:p>
          <a:p>
            <a:pPr indent="-228600" lvl="0" marL="228600" rtl="0" algn="l">
              <a:lnSpc>
                <a:spcPct val="120000"/>
              </a:lnSpc>
              <a:spcBef>
                <a:spcPts val="1000"/>
              </a:spcBef>
              <a:spcAft>
                <a:spcPts val="0"/>
              </a:spcAft>
              <a:buClr>
                <a:schemeClr val="lt1"/>
              </a:buClr>
              <a:buSzPts val="3000"/>
              <a:buChar char="•"/>
            </a:pPr>
            <a:r>
              <a:rPr lang="bg"/>
              <a:t>Лесни за подобряване - разрешават системните изисквания да бъдат определени, чрез прилагането на различни конфигурации.</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16"/>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bg"/>
              <a:t>ПРЕДИМСТВА НА КОМПЮТЪРНАТА СИМУЛАЦИЯ</a:t>
            </a:r>
            <a:endParaRPr/>
          </a:p>
        </p:txBody>
      </p:sp>
      <p:sp>
        <p:nvSpPr>
          <p:cNvPr id="369" name="Google Shape;369;p16"/>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120000"/>
              </a:lnSpc>
              <a:spcBef>
                <a:spcPts val="0"/>
              </a:spcBef>
              <a:spcAft>
                <a:spcPts val="0"/>
              </a:spcAft>
              <a:buClr>
                <a:schemeClr val="lt1"/>
              </a:buClr>
              <a:buSzPct val="125000"/>
              <a:buChar char="•"/>
            </a:pPr>
            <a:r>
              <a:rPr lang="bg"/>
              <a:t>Лесно определяне на ограниченията - разрешават провеждането на bottleneck анализ, който създава забавяне в работния процес, наличието на информация и т.н.</a:t>
            </a:r>
            <a:endParaRPr/>
          </a:p>
          <a:p>
            <a:pPr indent="-228600" lvl="0" marL="228600" rtl="0" algn="l">
              <a:lnSpc>
                <a:spcPct val="120000"/>
              </a:lnSpc>
              <a:spcBef>
                <a:spcPts val="1000"/>
              </a:spcBef>
              <a:spcAft>
                <a:spcPts val="0"/>
              </a:spcAft>
              <a:buClr>
                <a:schemeClr val="lt1"/>
              </a:buClr>
              <a:buSzPct val="125000"/>
              <a:buChar char="•"/>
            </a:pPr>
            <a:r>
              <a:rPr lang="bg"/>
              <a:t>Лесно диагностициране на проблеми - Някои системи са толкова сложни, че не е лесно да се разбере как те работят. Създаването на симулации разрешава подробно разбиране на това, как една система взаимодейства и как може да работи във времето. Освен това, нови правила, операции и процедури могат да бъдат изследвани, без да се афектира реалната система.</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17"/>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bg"/>
              <a:t>НЕДОСТАТЪЦИ НА КОМПЮТЪРНАТА СИМУЛАЦИЯ</a:t>
            </a:r>
            <a:endParaRPr/>
          </a:p>
        </p:txBody>
      </p:sp>
      <p:sp>
        <p:nvSpPr>
          <p:cNvPr id="375" name="Google Shape;375;p17"/>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20000"/>
              </a:lnSpc>
              <a:spcBef>
                <a:spcPts val="0"/>
              </a:spcBef>
              <a:spcAft>
                <a:spcPts val="0"/>
              </a:spcAft>
              <a:buClr>
                <a:schemeClr val="lt1"/>
              </a:buClr>
              <a:buSzPts val="3000"/>
              <a:buChar char="•"/>
            </a:pPr>
            <a:r>
              <a:rPr lang="bg"/>
              <a:t>Разработката на модел за симулация е изкуство, което изисква познания в сферата, тренинг и опит.</a:t>
            </a:r>
            <a:endParaRPr/>
          </a:p>
          <a:p>
            <a:pPr indent="-228600" lvl="0" marL="228600" rtl="0" algn="l">
              <a:lnSpc>
                <a:spcPct val="120000"/>
              </a:lnSpc>
              <a:spcBef>
                <a:spcPts val="1000"/>
              </a:spcBef>
              <a:spcAft>
                <a:spcPts val="0"/>
              </a:spcAft>
              <a:buClr>
                <a:schemeClr val="lt1"/>
              </a:buClr>
              <a:buSzPts val="3000"/>
              <a:buChar char="•"/>
            </a:pPr>
            <a:r>
              <a:rPr lang="bg"/>
              <a:t>Действията са извършвани върху системата чрез случайни числа, следователно е трудно да се предвиди крайния резултат.</a:t>
            </a:r>
            <a:endParaRPr/>
          </a:p>
          <a:p>
            <a:pPr indent="-228600" lvl="0" marL="228600" rtl="0" algn="l">
              <a:lnSpc>
                <a:spcPct val="120000"/>
              </a:lnSpc>
              <a:spcBef>
                <a:spcPts val="1000"/>
              </a:spcBef>
              <a:spcAft>
                <a:spcPts val="0"/>
              </a:spcAft>
              <a:buClr>
                <a:schemeClr val="lt1"/>
              </a:buClr>
              <a:buSzPts val="3000"/>
              <a:buChar char="•"/>
            </a:pPr>
            <a:r>
              <a:rPr lang="bg"/>
              <a:t>Изискват време и ресурси.</a:t>
            </a:r>
            <a:endParaRPr/>
          </a:p>
          <a:p>
            <a:pPr indent="-228600" lvl="0" marL="228600" rtl="0" algn="l">
              <a:lnSpc>
                <a:spcPct val="120000"/>
              </a:lnSpc>
              <a:spcBef>
                <a:spcPts val="1000"/>
              </a:spcBef>
              <a:spcAft>
                <a:spcPts val="0"/>
              </a:spcAft>
              <a:buClr>
                <a:schemeClr val="lt1"/>
              </a:buClr>
              <a:buSzPts val="3000"/>
              <a:buChar char="•"/>
            </a:pPr>
            <a:r>
              <a:rPr lang="bg"/>
              <a:t>Резултатите понякога са трудни за превод. Нужда е експертиза.</a:t>
            </a:r>
            <a:endParaRPr/>
          </a:p>
          <a:p>
            <a:pPr indent="-228600" lvl="0" marL="228600" rtl="0" algn="l">
              <a:lnSpc>
                <a:spcPct val="120000"/>
              </a:lnSpc>
              <a:spcBef>
                <a:spcPts val="1000"/>
              </a:spcBef>
              <a:spcAft>
                <a:spcPts val="0"/>
              </a:spcAft>
              <a:buClr>
                <a:schemeClr val="lt1"/>
              </a:buClr>
              <a:buSzPts val="3000"/>
              <a:buChar char="•"/>
            </a:pPr>
            <a:r>
              <a:rPr lang="bg"/>
              <a:t>Процесът на симулация е скъп.</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18"/>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bg"/>
              <a:t>СФЕРИ НА ПРИЛОЖЕНИЕ</a:t>
            </a:r>
            <a:endParaRPr/>
          </a:p>
        </p:txBody>
      </p:sp>
      <p:sp>
        <p:nvSpPr>
          <p:cNvPr id="381" name="Google Shape;381;p18"/>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3000"/>
              <a:buChar char="•"/>
            </a:pPr>
            <a:r>
              <a:rPr lang="bg"/>
              <a:t>Симулациите главно се използват за изследването на вътрешни структури на сложни системи, като биологичните например. </a:t>
            </a:r>
            <a:endParaRPr/>
          </a:p>
          <a:p>
            <a:pPr indent="-228600" lvl="0" marL="228600" rtl="0" algn="l">
              <a:lnSpc>
                <a:spcPct val="120000"/>
              </a:lnSpc>
              <a:spcBef>
                <a:spcPts val="0"/>
              </a:spcBef>
              <a:spcAft>
                <a:spcPts val="0"/>
              </a:spcAft>
              <a:buClr>
                <a:schemeClr val="lt1"/>
              </a:buClr>
              <a:buSzPts val="3000"/>
              <a:buChar char="•"/>
            </a:pPr>
            <a:r>
              <a:rPr lang="bg"/>
              <a:t>Използват се за оптимизация на системен дизайн, като рутиращи алгоритми, поточни линии и др. </a:t>
            </a:r>
            <a:endParaRPr/>
          </a:p>
          <a:p>
            <a:pPr indent="-228600" lvl="0" marL="228600" rtl="0" algn="l">
              <a:lnSpc>
                <a:spcPct val="120000"/>
              </a:lnSpc>
              <a:spcBef>
                <a:spcPts val="0"/>
              </a:spcBef>
              <a:spcAft>
                <a:spcPts val="0"/>
              </a:spcAft>
              <a:buClr>
                <a:schemeClr val="lt1"/>
              </a:buClr>
              <a:buSzPts val="3000"/>
              <a:buChar char="•"/>
            </a:pPr>
            <a:r>
              <a:rPr lang="bg"/>
              <a:t>Използват се за изпробване на нови дизайни и за проверка на аналитични решения.</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19"/>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bg"/>
              <a:t>ИДЕИ В МОДЕЛИРАНЕТО</a:t>
            </a:r>
            <a:endParaRPr/>
          </a:p>
        </p:txBody>
      </p:sp>
      <p:sp>
        <p:nvSpPr>
          <p:cNvPr id="387" name="Google Shape;387;p19"/>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3000"/>
              <a:buChar char="•"/>
            </a:pPr>
            <a:r>
              <a:rPr lang="bg"/>
              <a:t>Обект/Същност</a:t>
            </a:r>
            <a:endParaRPr/>
          </a:p>
          <a:p>
            <a:pPr indent="-228600" lvl="0" marL="228600" rtl="0" algn="l">
              <a:lnSpc>
                <a:spcPct val="120000"/>
              </a:lnSpc>
              <a:spcBef>
                <a:spcPts val="1000"/>
              </a:spcBef>
              <a:spcAft>
                <a:spcPts val="0"/>
              </a:spcAft>
              <a:buClr>
                <a:schemeClr val="lt1"/>
              </a:buClr>
              <a:buSzPts val="3000"/>
              <a:buChar char="•"/>
            </a:pPr>
            <a:r>
              <a:rPr lang="bg"/>
              <a:t>Експериментална рамка - използва се за изследване на системата в реалния свят, като експериментални условия, аспекти, цели. Базовата експериментална рамка се състой от два списъка с променливи - Frame Input Variables &amp; Frame Output Variables.</a:t>
            </a:r>
            <a:endParaRPr/>
          </a:p>
          <a:p>
            <a:pPr indent="-228600" lvl="0" marL="228600" rtl="0" algn="l">
              <a:lnSpc>
                <a:spcPct val="120000"/>
              </a:lnSpc>
              <a:spcBef>
                <a:spcPts val="1000"/>
              </a:spcBef>
              <a:spcAft>
                <a:spcPts val="0"/>
              </a:spcAft>
              <a:buClr>
                <a:schemeClr val="lt1"/>
              </a:buClr>
              <a:buSzPts val="3000"/>
              <a:buChar char="•"/>
            </a:pPr>
            <a:r>
              <a:rPr lang="bg"/>
              <a:t>Събирателен модел - точно обяснение на система, която следва специфични условия на експерименталната рамка.</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0"/>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bg"/>
              <a:t>ИДЕИ В МОДЕЛИРАНЕТО</a:t>
            </a:r>
            <a:endParaRPr/>
          </a:p>
        </p:txBody>
      </p:sp>
      <p:sp>
        <p:nvSpPr>
          <p:cNvPr id="393" name="Google Shape;393;p20"/>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20000"/>
              </a:lnSpc>
              <a:spcBef>
                <a:spcPts val="0"/>
              </a:spcBef>
              <a:spcAft>
                <a:spcPts val="0"/>
              </a:spcAft>
              <a:buClr>
                <a:schemeClr val="lt1"/>
              </a:buClr>
              <a:buSzPts val="3000"/>
              <a:buChar char="•"/>
            </a:pPr>
            <a:r>
              <a:rPr lang="bg"/>
              <a:t>Потвърждение (Verification) - процес на сравняване на два или повече обекта, с цел определяне на тяхната точност. Потвърждението може да се направи като се сравни последователността на симулационната програма и събирателния модел.</a:t>
            </a:r>
            <a:endParaRPr/>
          </a:p>
          <a:p>
            <a:pPr indent="-228600" lvl="0" marL="228600" rtl="0" algn="l">
              <a:lnSpc>
                <a:spcPct val="120000"/>
              </a:lnSpc>
              <a:spcBef>
                <a:spcPts val="1000"/>
              </a:spcBef>
              <a:spcAft>
                <a:spcPts val="0"/>
              </a:spcAft>
              <a:buClr>
                <a:schemeClr val="lt1"/>
              </a:buClr>
              <a:buSzPts val="3000"/>
              <a:buChar char="•"/>
            </a:pPr>
            <a:r>
              <a:rPr lang="bg"/>
              <a:t>Валидация - процес на сравняване на два резултата. Валидацията се извършва чрез сравняването на експерименталните измервания с резултатите от симулациите, според експерименталната рамка. Моделът е невалитед ако резултатите се различават.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21"/>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bg"/>
              <a:t>ПРОМЕНЛИВИ НА СЪСТОЯНИЕТО НА СИСТЕМАТА</a:t>
            </a:r>
            <a:endParaRPr/>
          </a:p>
        </p:txBody>
      </p:sp>
      <p:sp>
        <p:nvSpPr>
          <p:cNvPr id="399" name="Google Shape;399;p21"/>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120000"/>
              </a:lnSpc>
              <a:spcBef>
                <a:spcPts val="0"/>
              </a:spcBef>
              <a:spcAft>
                <a:spcPts val="0"/>
              </a:spcAft>
              <a:buClr>
                <a:schemeClr val="lt1"/>
              </a:buClr>
              <a:buSzPct val="125000"/>
              <a:buChar char="•"/>
            </a:pPr>
            <a:r>
              <a:rPr lang="bg"/>
              <a:t>Списък с данни, който се изисква за дефинирането на вътрешните процеси в системата, в определена точка във времето.</a:t>
            </a:r>
            <a:endParaRPr/>
          </a:p>
          <a:p>
            <a:pPr indent="-228600" lvl="0" marL="228600" rtl="0" algn="l">
              <a:lnSpc>
                <a:spcPct val="120000"/>
              </a:lnSpc>
              <a:spcBef>
                <a:spcPts val="1000"/>
              </a:spcBef>
              <a:spcAft>
                <a:spcPts val="0"/>
              </a:spcAft>
              <a:buClr>
                <a:schemeClr val="lt1"/>
              </a:buClr>
              <a:buSzPct val="125000"/>
              <a:buChar char="•"/>
            </a:pPr>
            <a:r>
              <a:rPr lang="bg"/>
              <a:t>Discrete-event model - При модел на дискретни събития, променливите остават константни за целия интервал от време и стойностите се променят само в определени точни, наречени събитийни, времена.</a:t>
            </a:r>
            <a:endParaRPr/>
          </a:p>
          <a:p>
            <a:pPr indent="-228600" lvl="0" marL="228600" rtl="0" algn="l">
              <a:lnSpc>
                <a:spcPct val="120000"/>
              </a:lnSpc>
              <a:spcBef>
                <a:spcPts val="1000"/>
              </a:spcBef>
              <a:spcAft>
                <a:spcPts val="0"/>
              </a:spcAft>
              <a:buClr>
                <a:schemeClr val="lt1"/>
              </a:buClr>
              <a:buSzPct val="125000"/>
              <a:buChar char="•"/>
            </a:pPr>
            <a:r>
              <a:rPr lang="bg"/>
              <a:t>Continuous-event model - При модел на непрекъснати събития, променливите са дефинирани от диференциални уравнения, чиито стойности се променят продължително във времето.</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2"/>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bg"/>
              <a:t>ПРОМЕНЛИВИ НА СЪСТОЯНИЕТО НА СИСТЕМАТА</a:t>
            </a:r>
            <a:endParaRPr/>
          </a:p>
        </p:txBody>
      </p:sp>
      <p:sp>
        <p:nvSpPr>
          <p:cNvPr id="405" name="Google Shape;405;p22"/>
          <p:cNvSpPr txBox="1"/>
          <p:nvPr>
            <p:ph idx="1" type="body"/>
          </p:nvPr>
        </p:nvSpPr>
        <p:spPr>
          <a:xfrm>
            <a:off x="1141400" y="2249473"/>
            <a:ext cx="9906000" cy="4153800"/>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120000"/>
              </a:lnSpc>
              <a:spcBef>
                <a:spcPts val="0"/>
              </a:spcBef>
              <a:spcAft>
                <a:spcPts val="0"/>
              </a:spcAft>
              <a:buClr>
                <a:schemeClr val="lt1"/>
              </a:buClr>
              <a:buSzPct val="125000"/>
              <a:buChar char="•"/>
            </a:pPr>
            <a:r>
              <a:rPr lang="bg"/>
              <a:t>Същности и атрибути - същностите представляват обекти, чиито стойности могат да бъдат статични или динамични, според връзката с други същности. </a:t>
            </a:r>
            <a:endParaRPr/>
          </a:p>
          <a:p>
            <a:pPr indent="-228600" lvl="0" marL="228600" rtl="0" algn="l">
              <a:lnSpc>
                <a:spcPct val="120000"/>
              </a:lnSpc>
              <a:spcBef>
                <a:spcPts val="1000"/>
              </a:spcBef>
              <a:spcAft>
                <a:spcPts val="0"/>
              </a:spcAft>
              <a:buClr>
                <a:schemeClr val="lt1"/>
              </a:buClr>
              <a:buSzPct val="125000"/>
              <a:buChar char="•"/>
            </a:pPr>
            <a:r>
              <a:rPr lang="bg"/>
              <a:t>Ресурси - ресурсите са същности, които предоставят услуги на едно или повече динамични същности едновременно. Динамичните същности могат да заявят една или повече единици от даден ресурс. При успешна заявка, същността може да използва ресурсите и да ги освободи, когато е готова. При неуспешна заявка, същността може да изчака в опашка (queue).</a:t>
            </a:r>
            <a:endParaRPr/>
          </a:p>
          <a:p>
            <a:pPr indent="-228600" lvl="0" marL="228600" rtl="0" algn="l">
              <a:lnSpc>
                <a:spcPct val="120000"/>
              </a:lnSpc>
              <a:spcBef>
                <a:spcPts val="1000"/>
              </a:spcBef>
              <a:spcAft>
                <a:spcPts val="0"/>
              </a:spcAft>
              <a:buClr>
                <a:schemeClr val="lt1"/>
              </a:buClr>
              <a:buSzPct val="125000"/>
              <a:buChar char="•"/>
            </a:pPr>
            <a:r>
              <a:rPr lang="bg"/>
              <a:t>Списъци - списъците се използват, за да изобразят опашките използвани от същностите и ресурсите (LIFO, FIFO и др).</a:t>
            </a:r>
            <a:endParaRPr/>
          </a:p>
          <a:p>
            <a:pPr indent="-228600" lvl="0" marL="228600" rtl="0" algn="l">
              <a:lnSpc>
                <a:spcPct val="120000"/>
              </a:lnSpc>
              <a:spcBef>
                <a:spcPts val="1000"/>
              </a:spcBef>
              <a:spcAft>
                <a:spcPts val="0"/>
              </a:spcAft>
              <a:buClr>
                <a:schemeClr val="lt1"/>
              </a:buClr>
              <a:buSzPct val="125000"/>
              <a:buChar char="•"/>
            </a:pPr>
            <a:r>
              <a:rPr lang="bg"/>
              <a:t>Забавяне - Специфична продължителност, която е предизвикана от комбинация от системни условия.</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1193c0e88de_0_0"/>
          <p:cNvSpPr txBox="1"/>
          <p:nvPr>
            <p:ph type="title"/>
          </p:nvPr>
        </p:nvSpPr>
        <p:spPr>
          <a:xfrm>
            <a:off x="1141413" y="618518"/>
            <a:ext cx="9906000" cy="147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bg"/>
              <a:t>Real system</a:t>
            </a:r>
            <a:endParaRPr/>
          </a:p>
        </p:txBody>
      </p:sp>
      <p:sp>
        <p:nvSpPr>
          <p:cNvPr id="246" name="Google Shape;246;g1193c0e88de_0_0"/>
          <p:cNvSpPr txBox="1"/>
          <p:nvPr>
            <p:ph idx="1" type="body"/>
          </p:nvPr>
        </p:nvSpPr>
        <p:spPr>
          <a:xfrm>
            <a:off x="1141412" y="2249487"/>
            <a:ext cx="9906000" cy="35418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SzPts val="2250"/>
              <a:buNone/>
            </a:pPr>
            <a:r>
              <a:t/>
            </a:r>
            <a:endParaRPr/>
          </a:p>
        </p:txBody>
      </p:sp>
      <p:pic>
        <p:nvPicPr>
          <p:cNvPr id="247" name="Google Shape;247;g1193c0e88de_0_0"/>
          <p:cNvPicPr preferRelativeResize="0"/>
          <p:nvPr/>
        </p:nvPicPr>
        <p:blipFill rotWithShape="1">
          <a:blip r:embed="rId3">
            <a:alphaModFix/>
          </a:blip>
          <a:srcRect b="0" l="0" r="0" t="0"/>
          <a:stretch/>
        </p:blipFill>
        <p:spPr>
          <a:xfrm>
            <a:off x="1141400" y="2249475"/>
            <a:ext cx="5238750" cy="3848100"/>
          </a:xfrm>
          <a:prstGeom prst="rect">
            <a:avLst/>
          </a:prstGeom>
          <a:noFill/>
          <a:ln>
            <a:noFill/>
          </a:ln>
        </p:spPr>
      </p:pic>
      <p:pic>
        <p:nvPicPr>
          <p:cNvPr id="248" name="Google Shape;248;g1193c0e88de_0_0"/>
          <p:cNvPicPr preferRelativeResize="0"/>
          <p:nvPr/>
        </p:nvPicPr>
        <p:blipFill rotWithShape="1">
          <a:blip r:embed="rId4">
            <a:alphaModFix/>
          </a:blip>
          <a:srcRect b="0" l="0" r="0" t="0"/>
          <a:stretch/>
        </p:blipFill>
        <p:spPr>
          <a:xfrm>
            <a:off x="6284900" y="730438"/>
            <a:ext cx="5482801" cy="53971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9" name="Shape 409"/>
        <p:cNvGrpSpPr/>
        <p:nvPr/>
      </p:nvGrpSpPr>
      <p:grpSpPr>
        <a:xfrm>
          <a:off x="0" y="0"/>
          <a:ext cx="0" cy="0"/>
          <a:chOff x="0" y="0"/>
          <a:chExt cx="0" cy="0"/>
        </a:xfrm>
      </p:grpSpPr>
      <p:sp>
        <p:nvSpPr>
          <p:cNvPr id="410" name="Google Shape;410;p23"/>
          <p:cNvSpPr txBox="1"/>
          <p:nvPr>
            <p:ph type="title"/>
          </p:nvPr>
        </p:nvSpPr>
        <p:spPr>
          <a:xfrm>
            <a:off x="8036041" y="618518"/>
            <a:ext cx="3281003" cy="147857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Twentieth Century"/>
              <a:buNone/>
            </a:pPr>
            <a:r>
              <a:rPr lang="bg" sz="2800"/>
              <a:t>КОМПЮТЪРНА СИМУЛАЦИЯ</a:t>
            </a:r>
            <a:endParaRPr sz="2800"/>
          </a:p>
        </p:txBody>
      </p:sp>
      <p:sp>
        <p:nvSpPr>
          <p:cNvPr id="411" name="Google Shape;411;p23"/>
          <p:cNvSpPr/>
          <p:nvPr/>
        </p:nvSpPr>
        <p:spPr>
          <a:xfrm>
            <a:off x="798949" y="808057"/>
            <a:ext cx="6752461" cy="5234394"/>
          </a:xfrm>
          <a:prstGeom prst="round2DiagRect">
            <a:avLst>
              <a:gd fmla="val 7418" name="adj1"/>
              <a:gd fmla="val 0" name="adj2"/>
            </a:avLst>
          </a:prstGeom>
          <a:solidFill>
            <a:srgbClr val="FFFFFF"/>
          </a:solidFill>
          <a:ln cap="sq" cmpd="sng" w="19050">
            <a:solidFill>
              <a:srgbClr val="E7FDA3">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descr="Global simulation of Mars upper atmospheric effects of the 10 1 September  2017 solar flare | High Altitude Observatory" id="412" name="Google Shape;412;p23"/>
          <p:cNvPicPr preferRelativeResize="0"/>
          <p:nvPr/>
        </p:nvPicPr>
        <p:blipFill rotWithShape="1">
          <a:blip r:embed="rId4">
            <a:alphaModFix/>
          </a:blip>
          <a:srcRect b="0" l="0" r="0" t="0"/>
          <a:stretch/>
        </p:blipFill>
        <p:spPr>
          <a:xfrm>
            <a:off x="2407199" y="1137621"/>
            <a:ext cx="3535959" cy="4577297"/>
          </a:xfrm>
          <a:prstGeom prst="rect">
            <a:avLst/>
          </a:prstGeom>
          <a:noFill/>
          <a:ln>
            <a:noFill/>
          </a:ln>
        </p:spPr>
      </p:pic>
      <p:sp>
        <p:nvSpPr>
          <p:cNvPr id="413" name="Google Shape;413;p23"/>
          <p:cNvSpPr txBox="1"/>
          <p:nvPr>
            <p:ph idx="1" type="body"/>
          </p:nvPr>
        </p:nvSpPr>
        <p:spPr>
          <a:xfrm>
            <a:off x="8036041" y="2249487"/>
            <a:ext cx="3281004" cy="3541714"/>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2250"/>
              <a:buChar char="•"/>
            </a:pPr>
            <a:r>
              <a:rPr lang="bg" sz="1800"/>
              <a:t>Горния слой на атмосферата на Марс</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24"/>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bg"/>
              <a:t>КЛАСИФИКАЦИЯ НА МОДЕЛИТЕ</a:t>
            </a:r>
            <a:endParaRPr/>
          </a:p>
        </p:txBody>
      </p:sp>
      <p:sp>
        <p:nvSpPr>
          <p:cNvPr id="419" name="Google Shape;419;p24"/>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p>
            <a:pPr indent="-257175" lvl="0" marL="228600" rtl="0" algn="l">
              <a:lnSpc>
                <a:spcPct val="120000"/>
              </a:lnSpc>
              <a:spcBef>
                <a:spcPts val="0"/>
              </a:spcBef>
              <a:spcAft>
                <a:spcPts val="0"/>
              </a:spcAft>
              <a:buClr>
                <a:schemeClr val="lt1"/>
              </a:buClr>
              <a:buSzPts val="3000"/>
              <a:buChar char="•"/>
            </a:pPr>
            <a:r>
              <a:rPr lang="bg"/>
              <a:t>Discrete-Event Simulation Model - Дискретна симулация</a:t>
            </a:r>
            <a:endParaRPr/>
          </a:p>
          <a:p>
            <a:pPr indent="-257175" lvl="0" marL="228600" rtl="0" algn="l">
              <a:lnSpc>
                <a:spcPct val="120000"/>
              </a:lnSpc>
              <a:spcBef>
                <a:spcPts val="1000"/>
              </a:spcBef>
              <a:spcAft>
                <a:spcPts val="0"/>
              </a:spcAft>
              <a:buClr>
                <a:schemeClr val="lt1"/>
              </a:buClr>
              <a:buSzPts val="3000"/>
              <a:buChar char="•"/>
            </a:pPr>
            <a:r>
              <a:rPr lang="bg"/>
              <a:t>При този модел, състоянието на симулацията се променя само в определени точки във времето, в които се случват определени събития. Събитията се случват само в определено време и с определено забавяне. Видът на събитието зависи от вида на обекта и целта на изследването – напр., изпращането или получаването на съобщение, промяна на състоянието на даден процес или система и др.</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25"/>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bg"/>
              <a:t>КЛАСИФИКАЦИЯ НА МОДЕЛИТЕ</a:t>
            </a:r>
            <a:endParaRPr/>
          </a:p>
        </p:txBody>
      </p:sp>
      <p:sp>
        <p:nvSpPr>
          <p:cNvPr id="425" name="Google Shape;425;p25"/>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120000"/>
              </a:lnSpc>
              <a:spcBef>
                <a:spcPts val="0"/>
              </a:spcBef>
              <a:spcAft>
                <a:spcPts val="0"/>
              </a:spcAft>
              <a:buClr>
                <a:schemeClr val="lt1"/>
              </a:buClr>
              <a:buSzPct val="125000"/>
              <a:buChar char="•"/>
            </a:pPr>
            <a:r>
              <a:rPr lang="bg"/>
              <a:t>Stochastic vs. Deterministic Systems - Стохастични и Детерминистични Системи - Стохастичните системи не се влияят от случайност и техните изходящи данни не са случайни, докато при детерминистичните системи е обратното.</a:t>
            </a:r>
            <a:endParaRPr/>
          </a:p>
          <a:p>
            <a:pPr indent="-228600" lvl="0" marL="228600" rtl="0" algn="l">
              <a:lnSpc>
                <a:spcPct val="120000"/>
              </a:lnSpc>
              <a:spcBef>
                <a:spcPts val="1000"/>
              </a:spcBef>
              <a:spcAft>
                <a:spcPts val="0"/>
              </a:spcAft>
              <a:buClr>
                <a:schemeClr val="lt1"/>
              </a:buClr>
              <a:buSzPct val="125000"/>
              <a:buChar char="•"/>
            </a:pPr>
            <a:r>
              <a:rPr lang="bg"/>
              <a:t>Static vs. Dynamic Simulation - Статични и динамични симулации - статичните симулации включват модели, които не се променят във времето. Динамичните системи се променят във времето.</a:t>
            </a:r>
            <a:endParaRPr/>
          </a:p>
          <a:p>
            <a:pPr indent="-228600" lvl="0" marL="228600" rtl="0" algn="l">
              <a:lnSpc>
                <a:spcPct val="120000"/>
              </a:lnSpc>
              <a:spcBef>
                <a:spcPts val="1000"/>
              </a:spcBef>
              <a:spcAft>
                <a:spcPts val="0"/>
              </a:spcAft>
              <a:buClr>
                <a:schemeClr val="lt1"/>
              </a:buClr>
              <a:buSzPct val="125000"/>
              <a:buChar char="•"/>
            </a:pPr>
            <a:r>
              <a:rPr lang="bg"/>
              <a:t>Дискретни и непрекъснати системи - Дискретните системи се променят от състоянието на симулацията, в дискретни моменти от времето.</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9" name="Shape 429"/>
        <p:cNvGrpSpPr/>
        <p:nvPr/>
      </p:nvGrpSpPr>
      <p:grpSpPr>
        <a:xfrm>
          <a:off x="0" y="0"/>
          <a:ext cx="0" cy="0"/>
          <a:chOff x="0" y="0"/>
          <a:chExt cx="0" cy="0"/>
        </a:xfrm>
      </p:grpSpPr>
      <p:sp>
        <p:nvSpPr>
          <p:cNvPr id="430" name="Google Shape;430;p26"/>
          <p:cNvSpPr txBox="1"/>
          <p:nvPr>
            <p:ph type="title"/>
          </p:nvPr>
        </p:nvSpPr>
        <p:spPr>
          <a:xfrm>
            <a:off x="8036041" y="618518"/>
            <a:ext cx="3281003" cy="147857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Twentieth Century"/>
              <a:buNone/>
            </a:pPr>
            <a:r>
              <a:rPr lang="bg" sz="2800"/>
              <a:t>ДИСКРЕТНА СИСТЕМА</a:t>
            </a:r>
            <a:endParaRPr sz="2800"/>
          </a:p>
        </p:txBody>
      </p:sp>
      <p:sp>
        <p:nvSpPr>
          <p:cNvPr id="431" name="Google Shape;431;p26"/>
          <p:cNvSpPr/>
          <p:nvPr/>
        </p:nvSpPr>
        <p:spPr>
          <a:xfrm>
            <a:off x="798949" y="808057"/>
            <a:ext cx="6752461" cy="5234394"/>
          </a:xfrm>
          <a:prstGeom prst="round2DiagRect">
            <a:avLst>
              <a:gd fmla="val 7418" name="adj1"/>
              <a:gd fmla="val 0" name="adj2"/>
            </a:avLst>
          </a:prstGeom>
          <a:solidFill>
            <a:srgbClr val="FFFFFF"/>
          </a:solidFill>
          <a:ln cap="sq" cmpd="sng" w="19050">
            <a:solidFill>
              <a:srgbClr val="E7FDA3">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432" name="Google Shape;432;p26"/>
          <p:cNvPicPr preferRelativeResize="0"/>
          <p:nvPr/>
        </p:nvPicPr>
        <p:blipFill rotWithShape="1">
          <a:blip r:embed="rId4">
            <a:alphaModFix/>
          </a:blip>
          <a:srcRect b="0" l="0" r="0" t="0"/>
          <a:stretch/>
        </p:blipFill>
        <p:spPr>
          <a:xfrm>
            <a:off x="1118988" y="1263002"/>
            <a:ext cx="6112382" cy="4326535"/>
          </a:xfrm>
          <a:prstGeom prst="rect">
            <a:avLst/>
          </a:prstGeom>
          <a:noFill/>
          <a:ln>
            <a:noFill/>
          </a:ln>
        </p:spPr>
      </p:pic>
      <p:sp>
        <p:nvSpPr>
          <p:cNvPr id="433" name="Google Shape;433;p26"/>
          <p:cNvSpPr txBox="1"/>
          <p:nvPr>
            <p:ph idx="1" type="body"/>
          </p:nvPr>
        </p:nvSpPr>
        <p:spPr>
          <a:xfrm>
            <a:off x="8036041" y="2249487"/>
            <a:ext cx="3281004" cy="3541714"/>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2250"/>
              <a:buChar char="•"/>
            </a:pPr>
            <a:r>
              <a:rPr lang="bg" sz="1800"/>
              <a:t>Дискретните системи се променят от състоянието на симулацията, в дискретни моменти от времето.</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7" name="Shape 437"/>
        <p:cNvGrpSpPr/>
        <p:nvPr/>
      </p:nvGrpSpPr>
      <p:grpSpPr>
        <a:xfrm>
          <a:off x="0" y="0"/>
          <a:ext cx="0" cy="0"/>
          <a:chOff x="0" y="0"/>
          <a:chExt cx="0" cy="0"/>
        </a:xfrm>
      </p:grpSpPr>
      <p:sp>
        <p:nvSpPr>
          <p:cNvPr id="438" name="Google Shape;438;p27"/>
          <p:cNvSpPr txBox="1"/>
          <p:nvPr>
            <p:ph type="title"/>
          </p:nvPr>
        </p:nvSpPr>
        <p:spPr>
          <a:xfrm>
            <a:off x="8036041" y="618518"/>
            <a:ext cx="3281003" cy="147857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Twentieth Century"/>
              <a:buNone/>
            </a:pPr>
            <a:r>
              <a:rPr lang="bg" sz="2800"/>
              <a:t>НЕПРЕКЪСНАТА СИСТЕМА</a:t>
            </a:r>
            <a:endParaRPr sz="2800"/>
          </a:p>
        </p:txBody>
      </p:sp>
      <p:sp>
        <p:nvSpPr>
          <p:cNvPr id="439" name="Google Shape;439;p27"/>
          <p:cNvSpPr/>
          <p:nvPr/>
        </p:nvSpPr>
        <p:spPr>
          <a:xfrm>
            <a:off x="798949" y="808057"/>
            <a:ext cx="6752461" cy="5234394"/>
          </a:xfrm>
          <a:prstGeom prst="round2DiagRect">
            <a:avLst>
              <a:gd fmla="val 7418" name="adj1"/>
              <a:gd fmla="val 0" name="adj2"/>
            </a:avLst>
          </a:prstGeom>
          <a:solidFill>
            <a:srgbClr val="FFFFFF"/>
          </a:solidFill>
          <a:ln cap="sq" cmpd="sng" w="19050">
            <a:solidFill>
              <a:srgbClr val="E7FDA3">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descr="Graphical Representation" id="440" name="Google Shape;440;p27"/>
          <p:cNvPicPr preferRelativeResize="0"/>
          <p:nvPr/>
        </p:nvPicPr>
        <p:blipFill rotWithShape="1">
          <a:blip r:embed="rId4">
            <a:alphaModFix/>
          </a:blip>
          <a:srcRect b="0" l="0" r="0" t="0"/>
          <a:stretch/>
        </p:blipFill>
        <p:spPr>
          <a:xfrm>
            <a:off x="1459679" y="1137621"/>
            <a:ext cx="5430999" cy="4577297"/>
          </a:xfrm>
          <a:prstGeom prst="rect">
            <a:avLst/>
          </a:prstGeom>
          <a:noFill/>
          <a:ln>
            <a:noFill/>
          </a:ln>
        </p:spPr>
      </p:pic>
      <p:sp>
        <p:nvSpPr>
          <p:cNvPr id="441" name="Google Shape;441;p27"/>
          <p:cNvSpPr txBox="1"/>
          <p:nvPr>
            <p:ph idx="1" type="body"/>
          </p:nvPr>
        </p:nvSpPr>
        <p:spPr>
          <a:xfrm>
            <a:off x="8036041" y="2249487"/>
            <a:ext cx="3281004" cy="3541714"/>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2250"/>
              <a:buChar char="•"/>
            </a:pPr>
            <a:r>
              <a:rPr lang="bg" sz="1800"/>
              <a:t>Непрекъснати системи - те се променят според състоянието на системата, постоянно, като функция във времето.</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8"/>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bg"/>
              <a:t>ПРОЦЕС НА МОДЕЛИРАНЕ</a:t>
            </a:r>
            <a:endParaRPr/>
          </a:p>
        </p:txBody>
      </p:sp>
      <p:sp>
        <p:nvSpPr>
          <p:cNvPr id="447" name="Google Shape;447;p28"/>
          <p:cNvSpPr txBox="1"/>
          <p:nvPr>
            <p:ph idx="1" type="body"/>
          </p:nvPr>
        </p:nvSpPr>
        <p:spPr>
          <a:xfrm>
            <a:off x="1141412" y="1743075"/>
            <a:ext cx="9905999" cy="474345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1"/>
              </a:buClr>
              <a:buSzPts val="3000"/>
              <a:buNone/>
            </a:pPr>
            <a:r>
              <a:rPr lang="bg"/>
              <a:t>1 - Разглеждане на проблема. В този стадии е нужно да се разбере проблема и да се класифицира, като детерминистичен или стохастичен.</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1193c0e88de_0_40"/>
          <p:cNvSpPr txBox="1"/>
          <p:nvPr>
            <p:ph type="title"/>
          </p:nvPr>
        </p:nvSpPr>
        <p:spPr>
          <a:xfrm>
            <a:off x="1141413" y="618518"/>
            <a:ext cx="9906000" cy="147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bg"/>
              <a:t>ПРОЦЕС НА МОДЕЛИРАНЕ</a:t>
            </a:r>
            <a:endParaRPr/>
          </a:p>
        </p:txBody>
      </p:sp>
      <p:sp>
        <p:nvSpPr>
          <p:cNvPr id="453" name="Google Shape;453;g1193c0e88de_0_40"/>
          <p:cNvSpPr txBox="1"/>
          <p:nvPr>
            <p:ph idx="1" type="body"/>
          </p:nvPr>
        </p:nvSpPr>
        <p:spPr>
          <a:xfrm>
            <a:off x="1143000" y="1961298"/>
            <a:ext cx="9906000" cy="41028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120000"/>
              </a:lnSpc>
              <a:spcBef>
                <a:spcPts val="1000"/>
              </a:spcBef>
              <a:spcAft>
                <a:spcPts val="0"/>
              </a:spcAft>
              <a:buClr>
                <a:schemeClr val="lt1"/>
              </a:buClr>
              <a:buSzPct val="125000"/>
              <a:buFont typeface="Arial"/>
              <a:buNone/>
            </a:pPr>
            <a:r>
              <a:rPr lang="bg"/>
              <a:t>2 - Дизайн на модел. В тази стъпка се извършват следните действия:</a:t>
            </a:r>
            <a:endParaRPr/>
          </a:p>
          <a:p>
            <a:pPr indent="0" lvl="0" marL="0" rtl="0" algn="l">
              <a:lnSpc>
                <a:spcPct val="120000"/>
              </a:lnSpc>
              <a:spcBef>
                <a:spcPts val="1000"/>
              </a:spcBef>
              <a:spcAft>
                <a:spcPts val="0"/>
              </a:spcAft>
              <a:buClr>
                <a:schemeClr val="lt1"/>
              </a:buClr>
              <a:buSzPct val="125000"/>
              <a:buFont typeface="Arial"/>
              <a:buNone/>
            </a:pPr>
            <a:r>
              <a:rPr lang="bg"/>
              <a:t>- Събиране на данни според поведението на системата и бъдещите изисквания.</a:t>
            </a:r>
            <a:endParaRPr/>
          </a:p>
          <a:p>
            <a:pPr indent="0" lvl="0" marL="0" rtl="0" algn="l">
              <a:lnSpc>
                <a:spcPct val="120000"/>
              </a:lnSpc>
              <a:spcBef>
                <a:spcPts val="1000"/>
              </a:spcBef>
              <a:spcAft>
                <a:spcPts val="0"/>
              </a:spcAft>
              <a:buClr>
                <a:schemeClr val="lt1"/>
              </a:buClr>
              <a:buSzPct val="125000"/>
              <a:buFont typeface="Arial"/>
              <a:buNone/>
            </a:pPr>
            <a:r>
              <a:rPr lang="bg"/>
              <a:t>- Анализ на системните свойства, предположения и нужни действия, които се извършват, за да е успешен модела.</a:t>
            </a:r>
            <a:endParaRPr/>
          </a:p>
          <a:p>
            <a:pPr indent="0" lvl="0" marL="0" rtl="0" algn="l">
              <a:lnSpc>
                <a:spcPct val="120000"/>
              </a:lnSpc>
              <a:spcBef>
                <a:spcPts val="1000"/>
              </a:spcBef>
              <a:spcAft>
                <a:spcPts val="0"/>
              </a:spcAft>
              <a:buClr>
                <a:schemeClr val="lt1"/>
              </a:buClr>
              <a:buSzPct val="125000"/>
              <a:buFont typeface="Arial"/>
              <a:buNone/>
            </a:pPr>
            <a:r>
              <a:rPr lang="bg"/>
              <a:t>- Определят се имената на променливите, функциите, мерните единици, взаимоотношенията и тяхното значение в модела.</a:t>
            </a:r>
            <a:endParaRPr/>
          </a:p>
          <a:p>
            <a:pPr indent="0" lvl="0" marL="0" rtl="0" algn="l">
              <a:lnSpc>
                <a:spcPct val="120000"/>
              </a:lnSpc>
              <a:spcBef>
                <a:spcPts val="1000"/>
              </a:spcBef>
              <a:spcAft>
                <a:spcPts val="0"/>
              </a:spcAft>
              <a:buClr>
                <a:schemeClr val="lt1"/>
              </a:buClr>
              <a:buSzPct val="125000"/>
              <a:buFont typeface="Arial"/>
              <a:buNone/>
            </a:pPr>
            <a:r>
              <a:rPr lang="bg"/>
              <a:t>- Разрешаване на модела, чрез използването на специфични техники и методи, последвано от валидация на резултатите.</a:t>
            </a:r>
            <a:endParaRPr/>
          </a:p>
          <a:p>
            <a:pPr indent="0" lvl="0" marL="0" rtl="0" algn="l">
              <a:lnSpc>
                <a:spcPct val="120000"/>
              </a:lnSpc>
              <a:spcBef>
                <a:spcPts val="1000"/>
              </a:spcBef>
              <a:spcAft>
                <a:spcPts val="0"/>
              </a:spcAft>
              <a:buClr>
                <a:schemeClr val="lt1"/>
              </a:buClr>
              <a:buSzPct val="125000"/>
              <a:buFont typeface="Arial"/>
              <a:buNone/>
            </a:pPr>
            <a:r>
              <a:rPr lang="bg"/>
              <a:t>- Подготвяне на доклад, включващ в себе си резултати, интерпретации, заключения и предположения.</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1193c0e88de_0_45"/>
          <p:cNvSpPr txBox="1"/>
          <p:nvPr>
            <p:ph type="title"/>
          </p:nvPr>
        </p:nvSpPr>
        <p:spPr>
          <a:xfrm>
            <a:off x="1141413" y="618518"/>
            <a:ext cx="9906000" cy="147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bg"/>
              <a:t>ПРОЦЕС НА МОДЕЛИРАНЕ</a:t>
            </a:r>
            <a:endParaRPr/>
          </a:p>
        </p:txBody>
      </p:sp>
      <p:sp>
        <p:nvSpPr>
          <p:cNvPr id="459" name="Google Shape;459;g1193c0e88de_0_45"/>
          <p:cNvSpPr txBox="1"/>
          <p:nvPr>
            <p:ph idx="1" type="body"/>
          </p:nvPr>
        </p:nvSpPr>
        <p:spPr>
          <a:xfrm>
            <a:off x="1141412" y="2249487"/>
            <a:ext cx="9906000" cy="35418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Clr>
                <a:schemeClr val="dk1"/>
              </a:buClr>
              <a:buSzPts val="1100"/>
              <a:buFont typeface="Arial"/>
              <a:buNone/>
            </a:pPr>
            <a:r>
              <a:rPr lang="bg"/>
              <a:t>3 - Предоставяне на препоръки след завършването на целия процес, свързан с модела. Тук са включени инвестиции, ресурси, алгоритми, техники и т.н.</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3" name="Shape 463"/>
        <p:cNvGrpSpPr/>
        <p:nvPr/>
      </p:nvGrpSpPr>
      <p:grpSpPr>
        <a:xfrm>
          <a:off x="0" y="0"/>
          <a:ext cx="0" cy="0"/>
          <a:chOff x="0" y="0"/>
          <a:chExt cx="0" cy="0"/>
        </a:xfrm>
      </p:grpSpPr>
      <p:sp>
        <p:nvSpPr>
          <p:cNvPr id="464" name="Google Shape;464;p29"/>
          <p:cNvSpPr txBox="1"/>
          <p:nvPr>
            <p:ph type="title"/>
          </p:nvPr>
        </p:nvSpPr>
        <p:spPr>
          <a:xfrm>
            <a:off x="8036041" y="618518"/>
            <a:ext cx="3281003" cy="147857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Twentieth Century"/>
              <a:buNone/>
            </a:pPr>
            <a:r>
              <a:rPr lang="bg" sz="2800"/>
              <a:t>КОМПЮТЪРНА СИМУЛАЦИЯ</a:t>
            </a:r>
            <a:endParaRPr sz="2800"/>
          </a:p>
        </p:txBody>
      </p:sp>
      <p:sp>
        <p:nvSpPr>
          <p:cNvPr id="465" name="Google Shape;465;p29"/>
          <p:cNvSpPr/>
          <p:nvPr/>
        </p:nvSpPr>
        <p:spPr>
          <a:xfrm>
            <a:off x="798949" y="808057"/>
            <a:ext cx="6752461" cy="5234394"/>
          </a:xfrm>
          <a:prstGeom prst="round2DiagRect">
            <a:avLst>
              <a:gd fmla="val 7418" name="adj1"/>
              <a:gd fmla="val 0" name="adj2"/>
            </a:avLst>
          </a:prstGeom>
          <a:solidFill>
            <a:srgbClr val="FFFFFF"/>
          </a:solidFill>
          <a:ln cap="sq" cmpd="sng" w="19050">
            <a:solidFill>
              <a:srgbClr val="E7FDA3">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66" name="Google Shape;466;p29"/>
          <p:cNvSpPr txBox="1"/>
          <p:nvPr>
            <p:ph idx="1" type="body"/>
          </p:nvPr>
        </p:nvSpPr>
        <p:spPr>
          <a:xfrm>
            <a:off x="8036041" y="2249487"/>
            <a:ext cx="3281004" cy="3541714"/>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2250"/>
              <a:buChar char="•"/>
            </a:pPr>
            <a:r>
              <a:rPr lang="bg" sz="1800"/>
              <a:t>Сблъсък протон-протон</a:t>
            </a:r>
            <a:endParaRPr sz="1800"/>
          </a:p>
        </p:txBody>
      </p:sp>
      <p:pic>
        <p:nvPicPr>
          <p:cNvPr descr="Simulation of a proton-proton collision at 14-TeV center-of-mass energy in  the ALICE detector at CERN LHC. The lin… | Physics, Graphic design lessons,  Physics books" id="467" name="Google Shape;467;p29"/>
          <p:cNvPicPr preferRelativeResize="0"/>
          <p:nvPr/>
        </p:nvPicPr>
        <p:blipFill rotWithShape="1">
          <a:blip r:embed="rId4">
            <a:alphaModFix/>
          </a:blip>
          <a:srcRect b="0" l="0" r="0" t="0"/>
          <a:stretch/>
        </p:blipFill>
        <p:spPr>
          <a:xfrm>
            <a:off x="1216518" y="1037543"/>
            <a:ext cx="5917322" cy="477542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0"/>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bg"/>
              <a:t>ВЪПРОСИ Q&amp;A</a:t>
            </a:r>
            <a:endParaRPr/>
          </a:p>
        </p:txBody>
      </p:sp>
      <p:sp>
        <p:nvSpPr>
          <p:cNvPr id="473" name="Google Shape;473;p30"/>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p>
            <a:pPr indent="-38100" lvl="0" marL="228600" rtl="0" algn="l">
              <a:lnSpc>
                <a:spcPct val="120000"/>
              </a:lnSpc>
              <a:spcBef>
                <a:spcPts val="0"/>
              </a:spcBef>
              <a:spcAft>
                <a:spcPts val="0"/>
              </a:spcAft>
              <a:buClr>
                <a:schemeClr val="lt1"/>
              </a:buClr>
              <a:buSzPts val="3000"/>
              <a:buNone/>
            </a:pPr>
            <a:r>
              <a:t/>
            </a:r>
            <a:endParaRPr/>
          </a:p>
        </p:txBody>
      </p:sp>
      <p:pic>
        <p:nvPicPr>
          <p:cNvPr descr="Elon Musk: Humanity “Probably” Living in a Matrix like Computer Simulation  – Astronomy Topic Of The Day" id="474" name="Google Shape;474;p30"/>
          <p:cNvPicPr preferRelativeResize="0"/>
          <p:nvPr/>
        </p:nvPicPr>
        <p:blipFill rotWithShape="1">
          <a:blip r:embed="rId3">
            <a:alphaModFix/>
          </a:blip>
          <a:srcRect b="0" l="0" r="0" t="0"/>
          <a:stretch/>
        </p:blipFill>
        <p:spPr>
          <a:xfrm>
            <a:off x="1648813" y="1951039"/>
            <a:ext cx="8894374" cy="490696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1193c0e88de_0_7"/>
          <p:cNvSpPr txBox="1"/>
          <p:nvPr>
            <p:ph type="title"/>
          </p:nvPr>
        </p:nvSpPr>
        <p:spPr>
          <a:xfrm>
            <a:off x="1141413" y="618518"/>
            <a:ext cx="9906000" cy="147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bg"/>
              <a:t>Model system</a:t>
            </a:r>
            <a:endParaRPr/>
          </a:p>
        </p:txBody>
      </p:sp>
      <p:sp>
        <p:nvSpPr>
          <p:cNvPr id="254" name="Google Shape;254;g1193c0e88de_0_7"/>
          <p:cNvSpPr txBox="1"/>
          <p:nvPr>
            <p:ph idx="1" type="body"/>
          </p:nvPr>
        </p:nvSpPr>
        <p:spPr>
          <a:xfrm>
            <a:off x="1141412" y="2249487"/>
            <a:ext cx="9906000" cy="35418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SzPts val="2250"/>
              <a:buNone/>
            </a:pPr>
            <a:r>
              <a:t/>
            </a:r>
            <a:endParaRPr/>
          </a:p>
        </p:txBody>
      </p:sp>
      <p:pic>
        <p:nvPicPr>
          <p:cNvPr id="255" name="Google Shape;255;g1193c0e88de_0_7"/>
          <p:cNvPicPr preferRelativeResize="0"/>
          <p:nvPr/>
        </p:nvPicPr>
        <p:blipFill rotWithShape="1">
          <a:blip r:embed="rId3">
            <a:alphaModFix/>
          </a:blip>
          <a:srcRect b="0" l="0" r="0" t="0"/>
          <a:stretch/>
        </p:blipFill>
        <p:spPr>
          <a:xfrm>
            <a:off x="1731813" y="1948300"/>
            <a:ext cx="8728374" cy="4909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1193c0e88de_0_13"/>
          <p:cNvSpPr txBox="1"/>
          <p:nvPr>
            <p:ph type="title"/>
          </p:nvPr>
        </p:nvSpPr>
        <p:spPr>
          <a:xfrm>
            <a:off x="1141413" y="618518"/>
            <a:ext cx="9906000" cy="147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bg"/>
              <a:t>Model system</a:t>
            </a:r>
            <a:endParaRPr/>
          </a:p>
        </p:txBody>
      </p:sp>
      <p:sp>
        <p:nvSpPr>
          <p:cNvPr id="261" name="Google Shape;261;g1193c0e88de_0_13"/>
          <p:cNvSpPr txBox="1"/>
          <p:nvPr>
            <p:ph idx="1" type="body"/>
          </p:nvPr>
        </p:nvSpPr>
        <p:spPr>
          <a:xfrm>
            <a:off x="1141412" y="2249487"/>
            <a:ext cx="9906000" cy="35418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SzPts val="2250"/>
              <a:buNone/>
            </a:pPr>
            <a:r>
              <a:t/>
            </a:r>
            <a:endParaRPr/>
          </a:p>
        </p:txBody>
      </p:sp>
      <p:pic>
        <p:nvPicPr>
          <p:cNvPr id="262" name="Google Shape;262;g1193c0e88de_0_13"/>
          <p:cNvPicPr preferRelativeResize="0"/>
          <p:nvPr/>
        </p:nvPicPr>
        <p:blipFill rotWithShape="1">
          <a:blip r:embed="rId3">
            <a:alphaModFix/>
          </a:blip>
          <a:srcRect b="0" l="0" r="0" t="0"/>
          <a:stretch/>
        </p:blipFill>
        <p:spPr>
          <a:xfrm>
            <a:off x="2712564" y="1922327"/>
            <a:ext cx="6763675" cy="4935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bg"/>
              <a:t>СЪЩНОСТ НА КОМПЮТЪРНАТА СИМУЛАЦИЯ</a:t>
            </a:r>
            <a:endParaRPr/>
          </a:p>
        </p:txBody>
      </p:sp>
      <p:sp>
        <p:nvSpPr>
          <p:cNvPr id="268" name="Google Shape;268;p3"/>
          <p:cNvSpPr txBox="1"/>
          <p:nvPr>
            <p:ph idx="1" type="body"/>
          </p:nvPr>
        </p:nvSpPr>
        <p:spPr>
          <a:xfrm>
            <a:off x="1141412" y="2249486"/>
            <a:ext cx="9905999" cy="3989995"/>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120000"/>
              </a:lnSpc>
              <a:spcBef>
                <a:spcPts val="0"/>
              </a:spcBef>
              <a:spcAft>
                <a:spcPts val="0"/>
              </a:spcAft>
              <a:buClr>
                <a:schemeClr val="lt1"/>
              </a:buClr>
              <a:buSzPct val="125000"/>
              <a:buChar char="•"/>
            </a:pPr>
            <a:r>
              <a:rPr lang="bg"/>
              <a:t>Компютърна симулация е метод за провеждане на компютърно базирани експерименти с математически модели, които описват поведението на обекта (-ите) за определен период от време. </a:t>
            </a:r>
            <a:endParaRPr/>
          </a:p>
          <a:p>
            <a:pPr indent="-228600" lvl="0" marL="228600" rtl="0" algn="l">
              <a:lnSpc>
                <a:spcPct val="120000"/>
              </a:lnSpc>
              <a:spcBef>
                <a:spcPts val="1000"/>
              </a:spcBef>
              <a:spcAft>
                <a:spcPts val="0"/>
              </a:spcAft>
              <a:buClr>
                <a:schemeClr val="lt1"/>
              </a:buClr>
              <a:buSzPct val="125000"/>
              <a:buChar char="•"/>
            </a:pPr>
            <a:r>
              <a:rPr lang="bg"/>
              <a:t>Чрез нея се симулират реални ситуации. </a:t>
            </a:r>
            <a:endParaRPr/>
          </a:p>
          <a:p>
            <a:pPr indent="-228600" lvl="0" marL="228600" rtl="0" algn="l">
              <a:lnSpc>
                <a:spcPct val="120000"/>
              </a:lnSpc>
              <a:spcBef>
                <a:spcPts val="1000"/>
              </a:spcBef>
              <a:spcAft>
                <a:spcPts val="0"/>
              </a:spcAft>
              <a:buClr>
                <a:schemeClr val="lt1"/>
              </a:buClr>
              <a:buSzPct val="125000"/>
              <a:buChar char="•"/>
            </a:pPr>
            <a:r>
              <a:rPr lang="bg"/>
              <a:t>Тя позволява да се изучава поведението на реалния обект под въздействието на външни фактори. </a:t>
            </a:r>
            <a:endParaRPr/>
          </a:p>
          <a:p>
            <a:pPr indent="-228600" lvl="0" marL="228600" rtl="0" algn="l">
              <a:lnSpc>
                <a:spcPct val="120000"/>
              </a:lnSpc>
              <a:spcBef>
                <a:spcPts val="1000"/>
              </a:spcBef>
              <a:spcAft>
                <a:spcPts val="0"/>
              </a:spcAft>
              <a:buClr>
                <a:schemeClr val="lt1"/>
              </a:buClr>
              <a:buSzPct val="125000"/>
              <a:buChar char="•"/>
            </a:pPr>
            <a:r>
              <a:rPr lang="bg"/>
              <a:t>Компютърна симулация позволява изследване на системи и процеси с различна сложност. </a:t>
            </a:r>
            <a:endParaRPr/>
          </a:p>
          <a:p>
            <a:pPr indent="-228600" lvl="0" marL="228600" rtl="0" algn="l">
              <a:lnSpc>
                <a:spcPct val="120000"/>
              </a:lnSpc>
              <a:spcBef>
                <a:spcPts val="1000"/>
              </a:spcBef>
              <a:spcAft>
                <a:spcPts val="0"/>
              </a:spcAft>
              <a:buClr>
                <a:schemeClr val="lt1"/>
              </a:buClr>
              <a:buSzPct val="125000"/>
              <a:buChar char="•"/>
            </a:pPr>
            <a:r>
              <a:rPr lang="bg"/>
              <a:t>Не ограничава нивото на детайлизация и дава неограничено количество данни за поведението на изследвания обект. </a:t>
            </a:r>
            <a:endParaRPr/>
          </a:p>
          <a:p>
            <a:pPr indent="-52387" lvl="0" marL="228600" rtl="0" algn="l">
              <a:lnSpc>
                <a:spcPct val="120000"/>
              </a:lnSpc>
              <a:spcBef>
                <a:spcPts val="1000"/>
              </a:spcBef>
              <a:spcAft>
                <a:spcPts val="0"/>
              </a:spcAft>
              <a:buClr>
                <a:schemeClr val="lt1"/>
              </a:buClr>
              <a:buSzPct val="1250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bg"/>
              <a:t>СЪЩНОСТ НА КОМПЮТЪРНАТА СИМУЛАЦИЯ</a:t>
            </a:r>
            <a:endParaRPr/>
          </a:p>
        </p:txBody>
      </p:sp>
      <p:sp>
        <p:nvSpPr>
          <p:cNvPr id="274" name="Google Shape;274;p4"/>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3000"/>
              <a:buChar char="•"/>
            </a:pPr>
            <a:r>
              <a:rPr lang="bg"/>
              <a:t>Компютърната симулация е вид симулация, която обикновено се провежда чрез компютърни програми на един или множество компютри, свързани в компютърна мрежа. </a:t>
            </a:r>
            <a:endParaRPr/>
          </a:p>
          <a:p>
            <a:pPr indent="-228600" lvl="0" marL="228600" rtl="0" algn="l">
              <a:lnSpc>
                <a:spcPct val="120000"/>
              </a:lnSpc>
              <a:spcBef>
                <a:spcPts val="1000"/>
              </a:spcBef>
              <a:spcAft>
                <a:spcPts val="0"/>
              </a:spcAft>
              <a:buClr>
                <a:schemeClr val="lt1"/>
              </a:buClr>
              <a:buSzPts val="3000"/>
              <a:buChar char="•"/>
            </a:pPr>
            <a:r>
              <a:rPr lang="bg"/>
              <a:t>Чрез нея се симулира абстрактен модел на определен обект (система и/или процес). Абстрактните модели най-често са математически, получени в резултат на математическо моделиране (ММ). </a:t>
            </a:r>
            <a:endParaRPr/>
          </a:p>
          <a:p>
            <a:pPr indent="-38100" lvl="0" marL="228600" rtl="0" algn="l">
              <a:lnSpc>
                <a:spcPct val="120000"/>
              </a:lnSpc>
              <a:spcBef>
                <a:spcPts val="1000"/>
              </a:spcBef>
              <a:spcAft>
                <a:spcPts val="0"/>
              </a:spcAft>
              <a:buClr>
                <a:schemeClr val="lt1"/>
              </a:buClr>
              <a:buSzPts val="30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bg"/>
              <a:t>СЪЩНОСТ НА КОМПЮТЪРНАТА СИМУЛАЦИЯ</a:t>
            </a:r>
            <a:endParaRPr/>
          </a:p>
        </p:txBody>
      </p:sp>
      <p:sp>
        <p:nvSpPr>
          <p:cNvPr id="280" name="Google Shape;280;p5"/>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3000"/>
              <a:buChar char="•"/>
            </a:pPr>
            <a:r>
              <a:rPr lang="bg"/>
              <a:t>Математическо моделиране е свързано преди всичко с начина на представяне на обектите, докато симулацията се свързва с обработката на информацията за тях. За целта се използват методи и алгоритми за изчисление, както и за решаване на уравненията и системи уравнения, представляващи моделите. </a:t>
            </a:r>
            <a:endParaRPr/>
          </a:p>
          <a:p>
            <a:pPr indent="-52387" lvl="0" marL="228600" rtl="0" algn="l">
              <a:lnSpc>
                <a:spcPct val="120000"/>
              </a:lnSpc>
              <a:spcBef>
                <a:spcPts val="1000"/>
              </a:spcBef>
              <a:spcAft>
                <a:spcPts val="0"/>
              </a:spcAft>
              <a:buClr>
                <a:schemeClr val="lt1"/>
              </a:buClr>
              <a:buSzPts val="30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1193c0e88de_0_19"/>
          <p:cNvSpPr txBox="1"/>
          <p:nvPr>
            <p:ph type="title"/>
          </p:nvPr>
        </p:nvSpPr>
        <p:spPr>
          <a:xfrm>
            <a:off x="1141413" y="618518"/>
            <a:ext cx="9906000" cy="147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bg"/>
              <a:t>СЪЩНОСТ НА КОМПЮТЪРНАТА СИМУЛАЦИЯ</a:t>
            </a:r>
            <a:endParaRPr/>
          </a:p>
        </p:txBody>
      </p:sp>
      <p:sp>
        <p:nvSpPr>
          <p:cNvPr id="286" name="Google Shape;286;g1193c0e88de_0_19"/>
          <p:cNvSpPr txBox="1"/>
          <p:nvPr>
            <p:ph idx="1" type="body"/>
          </p:nvPr>
        </p:nvSpPr>
        <p:spPr>
          <a:xfrm>
            <a:off x="1141412" y="2249487"/>
            <a:ext cx="9906000" cy="3541800"/>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1000"/>
              </a:spcBef>
              <a:spcAft>
                <a:spcPts val="0"/>
              </a:spcAft>
              <a:buSzPts val="3000"/>
              <a:buChar char="•"/>
            </a:pPr>
            <a:r>
              <a:rPr lang="bg"/>
              <a:t>Компютърната симулация осигурява управляема среда за изследване, в която могат да бъдат анализирани различни множества параметри и сценарии. </a:t>
            </a:r>
            <a:endParaRPr/>
          </a:p>
          <a:p>
            <a:pPr indent="-228600" lvl="0" marL="228600" rtl="0" algn="l">
              <a:lnSpc>
                <a:spcPct val="120000"/>
              </a:lnSpc>
              <a:spcBef>
                <a:spcPts val="1000"/>
              </a:spcBef>
              <a:spcAft>
                <a:spcPts val="0"/>
              </a:spcAft>
              <a:buSzPts val="3000"/>
              <a:buChar char="•"/>
            </a:pPr>
            <a:r>
              <a:rPr lang="bg"/>
              <a:t>Тя е изключително полезна при изследване на динамични системи, които трудно подлежат на математическо моделиране.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ircuit">
  <a:themeElements>
    <a:clrScheme name="Circuit">
      <a:dk1>
        <a:srgbClr val="000000"/>
      </a:dk1>
      <a:lt1>
        <a:srgbClr val="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2021-03-02T10:02:02Z</dcterms:created>
  <dc:creator>V Mat</dc:creator>
</cp:coreProperties>
</file>